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709" r:id="rId5"/>
  </p:sldMasterIdLst>
  <p:notesMasterIdLst>
    <p:notesMasterId r:id="rId28"/>
  </p:notesMasterIdLst>
  <p:sldIdLst>
    <p:sldId id="302" r:id="rId6"/>
    <p:sldId id="260" r:id="rId7"/>
    <p:sldId id="440" r:id="rId8"/>
    <p:sldId id="441" r:id="rId9"/>
    <p:sldId id="449" r:id="rId10"/>
    <p:sldId id="453" r:id="rId11"/>
    <p:sldId id="305" r:id="rId12"/>
    <p:sldId id="452" r:id="rId13"/>
    <p:sldId id="459" r:id="rId14"/>
    <p:sldId id="450" r:id="rId15"/>
    <p:sldId id="454" r:id="rId16"/>
    <p:sldId id="458" r:id="rId17"/>
    <p:sldId id="457" r:id="rId18"/>
    <p:sldId id="456" r:id="rId19"/>
    <p:sldId id="261" r:id="rId20"/>
    <p:sldId id="455" r:id="rId21"/>
    <p:sldId id="442" r:id="rId22"/>
    <p:sldId id="446" r:id="rId23"/>
    <p:sldId id="257" r:id="rId24"/>
    <p:sldId id="428" r:id="rId25"/>
    <p:sldId id="445" r:id="rId26"/>
    <p:sldId id="447" r:id="rId27"/>
  </p:sldIdLst>
  <p:sldSz cx="12192000" cy="6858000"/>
  <p:notesSz cx="6858000" cy="9144000"/>
  <p:defaultTextStyle>
    <a:defPPr>
      <a:defRPr lang="en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C6E2"/>
    <a:srgbClr val="5AA3FF"/>
    <a:srgbClr val="F0DCDD"/>
    <a:srgbClr val="DDB3AE"/>
    <a:srgbClr val="FFABED"/>
    <a:srgbClr val="5BE155"/>
    <a:srgbClr val="FF40FF"/>
    <a:srgbClr val="213D79"/>
    <a:srgbClr val="001484"/>
    <a:srgbClr val="0118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/>
    <p:restoredTop sz="94694"/>
  </p:normalViewPr>
  <p:slideViewPr>
    <p:cSldViewPr snapToGrid="0">
      <p:cViewPr varScale="1">
        <p:scale>
          <a:sx n="121" d="100"/>
          <a:sy n="121" d="100"/>
        </p:scale>
        <p:origin x="6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7D5A3-2557-2142-937A-BE7F8F5563E7}" type="datetimeFigureOut">
              <a:rPr lang="en-NO" smtClean="0"/>
              <a:t>3/11/22</a:t>
            </a:fld>
            <a:endParaRPr lang="en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2C58D-0F47-DE4B-B4C0-7281897B2081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561737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878f185650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878f185650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Marianna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347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Marianna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247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Marianna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416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Marianna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183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9F3902-CAEB-3140-817D-1E3B8F92659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65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Marianna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1684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Marianna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831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O"/>
              <a:t>Sam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C58D-0F47-DE4B-B4C0-7281897B2081}" type="slidenum">
              <a:rPr lang="en-NO" smtClean="0"/>
              <a:t>17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887637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 err="1">
                <a:solidFill>
                  <a:schemeClr val="dk1"/>
                </a:solidFill>
              </a:rPr>
              <a:t>Marianna</a:t>
            </a:r>
            <a:r>
              <a:rPr lang="nb-NO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0273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0f87ca49aa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0f87ca49aa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solidFill>
                  <a:srgbClr val="254880"/>
                </a:solidFill>
              </a:rPr>
              <a:t>i) Agenda (2 MINUTES)</a:t>
            </a:r>
            <a:endParaRPr sz="1200" b="1">
              <a:solidFill>
                <a:srgbClr val="25488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54880"/>
                </a:solidFill>
              </a:rPr>
              <a:t>1. My name is ______ and I will be your moderator today.</a:t>
            </a:r>
            <a:endParaRPr sz="1200">
              <a:solidFill>
                <a:srgbClr val="25488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54880"/>
                </a:solidFill>
              </a:rPr>
              <a:t>2. Today we will build on and idea together. The idea is... (read the idea in the slide out loud)</a:t>
            </a:r>
            <a:endParaRPr sz="1200">
              <a:solidFill>
                <a:srgbClr val="25488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54880"/>
                </a:solidFill>
              </a:rPr>
              <a:t>3. We will go through 5 activities in two hours, starting with reviewing the idea to be discussed; identifying relevant factors the idea needs to consider; identifying actions that can be taken ; and finishing with individual actions we can each do to achieve the desired results.</a:t>
            </a:r>
            <a:endParaRPr sz="1200" b="1">
              <a:solidFill>
                <a:srgbClr val="25488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54880"/>
                </a:solidFill>
              </a:rPr>
              <a:t>The point isn’t to try and solve a complex problem in a day, but to discuss, collaborate, learn from each other, and take action!</a:t>
            </a:r>
            <a:endParaRPr sz="1200">
              <a:solidFill>
                <a:srgbClr val="254880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3085D9-447F-7C4F-942F-2058467F30E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448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O"/>
              <a:t>Sam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C58D-0F47-DE4B-B4C0-7281897B2081}" type="slidenum">
              <a:rPr lang="en-NO" smtClean="0"/>
              <a:t>2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4097543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Marianna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129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O"/>
              <a:t>Sam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C58D-0F47-DE4B-B4C0-7281897B2081}" type="slidenum">
              <a:rPr lang="en-NO" smtClean="0"/>
              <a:t>22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933294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Sam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424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Sam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435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Sam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767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O"/>
              <a:t>Sam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C58D-0F47-DE4B-B4C0-7281897B2081}" type="slidenum">
              <a:rPr lang="en-NO" smtClean="0"/>
              <a:t>6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675190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Marianna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90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Marianna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96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78f185650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78f185650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>
                <a:solidFill>
                  <a:schemeClr val="dk1"/>
                </a:solidFill>
              </a:rPr>
              <a:t>Sam</a:t>
            </a: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585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sz="half" idx="13"/>
          </p:nvPr>
        </p:nvSpPr>
        <p:spPr>
          <a:xfrm>
            <a:off x="2664531" y="203273"/>
            <a:ext cx="6858002" cy="457438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2416969" y="4723805"/>
            <a:ext cx="7358063" cy="1000126"/>
          </a:xfrm>
          <a:prstGeom prst="rect">
            <a:avLst/>
          </a:prstGeom>
        </p:spPr>
        <p:txBody>
          <a:bodyPr lIns="71437" tIns="71437" rIns="71437" bIns="71437" anchor="b"/>
          <a:lstStyle>
            <a:lvl1pPr algn="ctr" defTabSz="410766">
              <a:lnSpc>
                <a:spcPct val="100000"/>
              </a:lnSpc>
              <a:defRPr sz="5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416969" y="5732859"/>
            <a:ext cx="7358063" cy="794743"/>
          </a:xfrm>
          <a:prstGeom prst="rect">
            <a:avLst/>
          </a:prstGeom>
        </p:spPr>
        <p:txBody>
          <a:bodyPr lIns="71437" tIns="71437" rIns="71437" bIns="71437"/>
          <a:lstStyle>
            <a:lvl1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5342" y="6536531"/>
            <a:ext cx="296555" cy="31354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410766">
              <a:defRPr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6540280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856135" y="0"/>
            <a:ext cx="10479732" cy="699194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5342" y="6536531"/>
            <a:ext cx="296555" cy="31354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410766">
              <a:defRPr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945201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onger statemen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ection"/>
          <p:cNvSpPr txBox="1">
            <a:spLocks noGrp="1"/>
          </p:cNvSpPr>
          <p:nvPr>
            <p:ph type="body" sz="quarter" idx="13"/>
          </p:nvPr>
        </p:nvSpPr>
        <p:spPr>
          <a:xfrm>
            <a:off x="635336" y="637232"/>
            <a:ext cx="822616" cy="1217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defTabSz="412750">
              <a:lnSpc>
                <a:spcPct val="120000"/>
              </a:lnSpc>
              <a:spcBef>
                <a:spcPts val="0"/>
              </a:spcBef>
              <a:buSzTx/>
              <a:buFontTx/>
              <a:buNone/>
              <a:defRPr sz="700" spc="14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Section</a:t>
            </a:r>
          </a:p>
        </p:txBody>
      </p:sp>
      <p:sp>
        <p:nvSpPr>
          <p:cNvPr id="118" name="Presentation Title…"/>
          <p:cNvSpPr txBox="1">
            <a:spLocks noGrp="1"/>
          </p:cNvSpPr>
          <p:nvPr>
            <p:ph type="body" sz="quarter" idx="14"/>
          </p:nvPr>
        </p:nvSpPr>
        <p:spPr>
          <a:xfrm>
            <a:off x="2471715" y="5752259"/>
            <a:ext cx="1457643" cy="50199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defTabSz="412750">
              <a:lnSpc>
                <a:spcPct val="120000"/>
              </a:lnSpc>
              <a:spcBef>
                <a:spcPts val="0"/>
              </a:spcBef>
              <a:buSzTx/>
              <a:buFontTx/>
              <a:buNone/>
              <a:defRPr sz="1400" spc="28">
                <a:solidFill>
                  <a:srgbClr val="FFFFFF"/>
                </a:solidFill>
                <a:latin typeface="Helvetica"/>
                <a:sym typeface="Helvetica"/>
              </a:defRPr>
            </a:lvl1pPr>
          </a:lstStyle>
          <a:p>
            <a:pPr marL="0" indent="0" defTabSz="825500">
              <a:lnSpc>
                <a:spcPct val="120000"/>
              </a:lnSpc>
              <a:spcBef>
                <a:spcPts val="0"/>
              </a:spcBef>
              <a:buSzTx/>
              <a:buFontTx/>
              <a:buNone/>
              <a:defRPr sz="1400" spc="28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Presentation Title</a:t>
            </a:r>
          </a:p>
          <a:p>
            <a:pPr marL="0" indent="0" defTabSz="825500">
              <a:lnSpc>
                <a:spcPct val="120000"/>
              </a:lnSpc>
              <a:spcBef>
                <a:spcPts val="0"/>
              </a:spcBef>
              <a:buSzTx/>
              <a:buFontTx/>
              <a:buNone/>
              <a:defRPr sz="1400" spc="28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2018</a:t>
            </a:r>
          </a:p>
        </p:txBody>
      </p:sp>
      <p:sp>
        <p:nvSpPr>
          <p:cNvPr id="119" name="Slightly longer…"/>
          <p:cNvSpPr txBox="1">
            <a:spLocks noGrp="1"/>
          </p:cNvSpPr>
          <p:nvPr>
            <p:ph type="body" sz="half" idx="15"/>
          </p:nvPr>
        </p:nvSpPr>
        <p:spPr>
          <a:xfrm>
            <a:off x="638565" y="1449933"/>
            <a:ext cx="7346858" cy="1247264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defTabSz="323850">
              <a:spcBef>
                <a:spcPts val="0"/>
              </a:spcBef>
              <a:buSzTx/>
              <a:buFontTx/>
              <a:buNone/>
              <a:tabLst>
                <a:tab pos="247650" algn="l"/>
                <a:tab pos="501650" algn="l"/>
                <a:tab pos="762000" algn="l"/>
                <a:tab pos="1009650" algn="l"/>
                <a:tab pos="1263650" algn="l"/>
                <a:tab pos="1517650" algn="l"/>
                <a:tab pos="1771650" algn="l"/>
                <a:tab pos="2019300" algn="l"/>
                <a:tab pos="2273300" algn="l"/>
                <a:tab pos="2527300" algn="l"/>
                <a:tab pos="2781300" algn="l"/>
                <a:tab pos="3035300" algn="l"/>
              </a:tabLst>
              <a:defRPr sz="10000" b="1" spc="-200">
                <a:solidFill>
                  <a:srgbClr val="FFFFFF"/>
                </a:solidFill>
                <a:latin typeface="Helvetica"/>
                <a:sym typeface="Helvetica"/>
              </a:defRPr>
            </a:lvl1pPr>
          </a:lstStyle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0000" b="1" spc="-2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Slightly longer</a:t>
            </a:r>
          </a:p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0000" b="1" spc="-2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statement goes here.</a:t>
            </a:r>
          </a:p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0000" b="1" spc="-2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0000" b="1" spc="-2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If you have one more thing to say, put it here.</a:t>
            </a:r>
          </a:p>
        </p:txBody>
      </p:sp>
      <p:sp>
        <p:nvSpPr>
          <p:cNvPr id="1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00993" y="637539"/>
            <a:ext cx="158751" cy="482824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lIns="50800" tIns="50800" rIns="50800" bIns="50800" anchor="t"/>
          <a:lstStyle>
            <a:lvl1pPr defTabSz="412750">
              <a:lnSpc>
                <a:spcPct val="120000"/>
              </a:lnSpc>
              <a:defRPr sz="7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1" name="Smile_White_RGB.ai" descr="Smile_White_RG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16" y="5996554"/>
            <a:ext cx="254001" cy="2540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7868032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divid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A section divider…"/>
          <p:cNvSpPr txBox="1">
            <a:spLocks noGrp="1"/>
          </p:cNvSpPr>
          <p:nvPr>
            <p:ph type="body" sz="quarter" idx="13"/>
          </p:nvPr>
        </p:nvSpPr>
        <p:spPr>
          <a:xfrm>
            <a:off x="635336" y="1449933"/>
            <a:ext cx="5441077" cy="998119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defTabSz="323850">
              <a:spcBef>
                <a:spcPts val="0"/>
              </a:spcBef>
              <a:buSzTx/>
              <a:buFontTx/>
              <a:buNone/>
              <a:tabLst>
                <a:tab pos="247650" algn="l"/>
                <a:tab pos="501650" algn="l"/>
                <a:tab pos="762000" algn="l"/>
                <a:tab pos="1009650" algn="l"/>
                <a:tab pos="1263650" algn="l"/>
                <a:tab pos="1517650" algn="l"/>
                <a:tab pos="1771650" algn="l"/>
                <a:tab pos="2019300" algn="l"/>
                <a:tab pos="2273300" algn="l"/>
                <a:tab pos="2527300" algn="l"/>
                <a:tab pos="2781300" algn="l"/>
                <a:tab pos="3035300" algn="l"/>
              </a:tabLst>
              <a:defRPr sz="12000" b="1" spc="-239">
                <a:solidFill>
                  <a:srgbClr val="FFFFFF"/>
                </a:solidFill>
                <a:latin typeface="Helvetica"/>
                <a:sym typeface="Helvetica"/>
              </a:defRPr>
            </a:lvl1pPr>
          </a:lstStyle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2000" b="1" spc="-239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A section divider </a:t>
            </a:r>
          </a:p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2000" b="1" spc="-239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looks like </a:t>
            </a:r>
          </a:p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2000" b="1" spc="-239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this.</a:t>
            </a:r>
          </a:p>
        </p:txBody>
      </p:sp>
      <p:sp>
        <p:nvSpPr>
          <p:cNvPr id="129" name="##"/>
          <p:cNvSpPr txBox="1">
            <a:spLocks noGrp="1"/>
          </p:cNvSpPr>
          <p:nvPr>
            <p:ph type="body" idx="14"/>
          </p:nvPr>
        </p:nvSpPr>
        <p:spPr>
          <a:xfrm>
            <a:off x="5341314" y="2368326"/>
            <a:ext cx="6979475" cy="7065909"/>
          </a:xfrm>
          <a:prstGeom prst="rect">
            <a:avLst/>
          </a:prstGeom>
        </p:spPr>
        <p:txBody>
          <a:bodyPr wrap="none" lIns="50800" tIns="50800" rIns="50800" bIns="50800" anchor="ctr">
            <a:spAutoFit/>
          </a:bodyPr>
          <a:lstStyle>
            <a:lvl1pPr marL="0" indent="0" defTabSz="323850">
              <a:spcBef>
                <a:spcPts val="0"/>
              </a:spcBef>
              <a:buSzTx/>
              <a:buFontTx/>
              <a:buNone/>
              <a:tabLst>
                <a:tab pos="254000" algn="l"/>
                <a:tab pos="508000" algn="l"/>
                <a:tab pos="762000" algn="l"/>
                <a:tab pos="1009650" algn="l"/>
                <a:tab pos="1263650" algn="l"/>
                <a:tab pos="1517650" algn="l"/>
                <a:tab pos="1771650" algn="l"/>
                <a:tab pos="2025650" algn="l"/>
                <a:tab pos="2279650" algn="l"/>
                <a:tab pos="2533650" algn="l"/>
                <a:tab pos="2781300" algn="l"/>
                <a:tab pos="3035300" algn="l"/>
              </a:tabLst>
              <a:defRPr sz="50000" b="1" spc="-1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##</a:t>
            </a:r>
          </a:p>
        </p:txBody>
      </p:sp>
      <p:sp>
        <p:nvSpPr>
          <p:cNvPr id="1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35593" y="637539"/>
            <a:ext cx="221407" cy="232500"/>
          </a:xfrm>
          <a:prstGeom prst="rect">
            <a:avLst/>
          </a:prstGeom>
        </p:spPr>
        <p:txBody>
          <a:bodyPr lIns="54864" tIns="54864" rIns="54864" bIns="54864" anchor="t"/>
          <a:lstStyle>
            <a:lvl1pPr defTabSz="412750">
              <a:lnSpc>
                <a:spcPct val="120000"/>
              </a:lnSpc>
              <a:defRPr sz="7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2027715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hite w. whit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092825" y="6540500"/>
            <a:ext cx="209551" cy="228600"/>
          </a:xfrm>
          <a:prstGeom prst="rect">
            <a:avLst/>
          </a:prstGeom>
        </p:spPr>
        <p:txBody>
          <a:bodyPr lIns="50800" tIns="50800" rIns="50800" bIns="50800" anchor="t">
            <a:normAutofit/>
          </a:bodyPr>
          <a:lstStyle>
            <a:lvl1pPr algn="l" defTabSz="323850">
              <a:lnSpc>
                <a:spcPct val="130000"/>
              </a:lnSpc>
              <a:tabLst>
                <a:tab pos="247650" algn="l"/>
                <a:tab pos="501650" algn="l"/>
                <a:tab pos="762000" algn="l"/>
                <a:tab pos="1009650" algn="l"/>
                <a:tab pos="1263650" algn="l"/>
                <a:tab pos="1517650" algn="l"/>
                <a:tab pos="1771650" algn="l"/>
                <a:tab pos="2019300" algn="l"/>
                <a:tab pos="2273300" algn="l"/>
                <a:tab pos="2527300" algn="l"/>
                <a:tab pos="2781300" algn="l"/>
                <a:tab pos="3035300" algn="l"/>
              </a:tabLst>
              <a:defRPr spc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691538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3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8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228600" algn="ctr">
              <a:buSzTx/>
              <a:buFontTx/>
              <a:buNone/>
              <a:defRPr sz="2400"/>
            </a:lvl2pPr>
            <a:lvl3pPr marL="0" indent="457200" algn="ctr">
              <a:buSzTx/>
              <a:buFontTx/>
              <a:buNone/>
              <a:defRPr sz="2400"/>
            </a:lvl3pPr>
            <a:lvl4pPr marL="0" indent="685800" algn="ctr">
              <a:buSzTx/>
              <a:buFontTx/>
              <a:buNone/>
              <a:defRPr sz="2400"/>
            </a:lvl4pPr>
            <a:lvl5pPr marL="0" indent="9144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2205798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5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280946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5445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2331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40" lvl="1" indent="-406381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09" lvl="2" indent="-406381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78" lvl="3" indent="-406381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48" lvl="4" indent="-406381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418" lvl="5" indent="-406381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87" lvl="6" indent="-406381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557" lvl="7" indent="-406381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126" lvl="8" indent="-406381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2331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40" lvl="1" indent="-406381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09" lvl="2" indent="-406381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78" lvl="3" indent="-406381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48" lvl="4" indent="-406381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418" lvl="5" indent="-406381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87" lvl="6" indent="-406381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557" lvl="7" indent="-406381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126" lvl="8" indent="-406381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185044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00894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06381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40" lvl="1" indent="-406381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09" lvl="2" indent="-406381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78" lvl="3" indent="-406381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48" lvl="4" indent="-406381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418" lvl="5" indent="-406381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87" lvl="6" indent="-406381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557" lvl="7" indent="-406381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126" lvl="8" indent="-406381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78656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2416969" y="2268141"/>
            <a:ext cx="7358063" cy="2321719"/>
          </a:xfrm>
          <a:prstGeom prst="rect">
            <a:avLst/>
          </a:prstGeom>
        </p:spPr>
        <p:txBody>
          <a:bodyPr lIns="71437" tIns="71437" rIns="71437" bIns="71437"/>
          <a:lstStyle>
            <a:lvl1pPr algn="ctr" defTabSz="410766">
              <a:lnSpc>
                <a:spcPct val="100000"/>
              </a:lnSpc>
              <a:defRPr sz="5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5342" y="6536531"/>
            <a:ext cx="296555" cy="31354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410766">
              <a:defRPr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9222009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40752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70" lvl="0" indent="-457178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40" lvl="1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09" lvl="2" indent="-423312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278" lvl="3" indent="-423312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848" lvl="4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418" lvl="5" indent="-423312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6987" lvl="6" indent="-423312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557" lvl="7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126" lvl="8" indent="-423312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304795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70" lvl="0" indent="-30478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516868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57178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40" lvl="1" indent="-423312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09" lvl="2" indent="-423312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278" lvl="3" indent="-423312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848" lvl="4" indent="-423312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418" lvl="5" indent="-423312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6987" lvl="6" indent="-423312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557" lvl="7" indent="-423312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126" lvl="8" indent="-423312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618552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4707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onger statemen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ection"/>
          <p:cNvSpPr txBox="1">
            <a:spLocks noGrp="1"/>
          </p:cNvSpPr>
          <p:nvPr>
            <p:ph type="body" sz="quarter" idx="13"/>
          </p:nvPr>
        </p:nvSpPr>
        <p:spPr>
          <a:xfrm>
            <a:off x="635336" y="637233"/>
            <a:ext cx="822616" cy="129267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defTabSz="412730">
              <a:lnSpc>
                <a:spcPct val="120000"/>
              </a:lnSpc>
              <a:spcBef>
                <a:spcPts val="0"/>
              </a:spcBef>
              <a:buSzTx/>
              <a:buFontTx/>
              <a:buNone/>
              <a:defRPr sz="700" spc="15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Section</a:t>
            </a:r>
          </a:p>
        </p:txBody>
      </p:sp>
      <p:sp>
        <p:nvSpPr>
          <p:cNvPr id="118" name="Presentation Title…"/>
          <p:cNvSpPr txBox="1">
            <a:spLocks noGrp="1"/>
          </p:cNvSpPr>
          <p:nvPr>
            <p:ph type="body" sz="quarter" idx="14"/>
          </p:nvPr>
        </p:nvSpPr>
        <p:spPr>
          <a:xfrm>
            <a:off x="2471718" y="5737192"/>
            <a:ext cx="1457643" cy="51706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defTabSz="1100639">
              <a:lnSpc>
                <a:spcPct val="120000"/>
              </a:lnSpc>
              <a:spcBef>
                <a:spcPts val="0"/>
              </a:spcBef>
              <a:buSzTx/>
              <a:buFontTx/>
              <a:buNone/>
              <a:defRPr sz="1400" spc="28">
                <a:solidFill>
                  <a:srgbClr val="FFFFFF"/>
                </a:solidFill>
                <a:latin typeface="Helvetica"/>
                <a:sym typeface="Helvetica"/>
              </a:defRPr>
            </a:lvl1pPr>
          </a:lstStyle>
          <a:p>
            <a:pPr marL="0" indent="0" defTabSz="825500">
              <a:lnSpc>
                <a:spcPct val="120000"/>
              </a:lnSpc>
              <a:spcBef>
                <a:spcPts val="0"/>
              </a:spcBef>
              <a:buSzTx/>
              <a:buFontTx/>
              <a:buNone/>
              <a:defRPr sz="1400" spc="28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Presentation Title</a:t>
            </a:r>
          </a:p>
          <a:p>
            <a:pPr marL="0" indent="0" defTabSz="825500">
              <a:lnSpc>
                <a:spcPct val="120000"/>
              </a:lnSpc>
              <a:spcBef>
                <a:spcPts val="0"/>
              </a:spcBef>
              <a:buSzTx/>
              <a:buFontTx/>
              <a:buNone/>
              <a:defRPr sz="1400" spc="28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2018</a:t>
            </a:r>
          </a:p>
        </p:txBody>
      </p:sp>
      <p:sp>
        <p:nvSpPr>
          <p:cNvPr id="119" name="Slightly longer…"/>
          <p:cNvSpPr txBox="1">
            <a:spLocks noGrp="1"/>
          </p:cNvSpPr>
          <p:nvPr>
            <p:ph type="body" sz="half" idx="15"/>
          </p:nvPr>
        </p:nvSpPr>
        <p:spPr>
          <a:xfrm>
            <a:off x="638564" y="1449935"/>
            <a:ext cx="7346859" cy="15927437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defTabSz="863578">
              <a:spcBef>
                <a:spcPts val="0"/>
              </a:spcBef>
              <a:buSzTx/>
              <a:buFontTx/>
              <a:buNone/>
              <a:tabLst>
                <a:tab pos="660383" algn="l"/>
                <a:tab pos="1337700" algn="l"/>
                <a:tab pos="2031949" algn="l"/>
                <a:tab pos="2692333" algn="l"/>
                <a:tab pos="3369649" algn="l"/>
                <a:tab pos="4046965" algn="l"/>
                <a:tab pos="4724282" algn="l"/>
                <a:tab pos="5384665" algn="l"/>
                <a:tab pos="6061982" algn="l"/>
                <a:tab pos="6739298" algn="l"/>
                <a:tab pos="7416615" algn="l"/>
                <a:tab pos="8093931" algn="l"/>
              </a:tabLst>
              <a:defRPr sz="10000" b="1" spc="-200">
                <a:solidFill>
                  <a:srgbClr val="FFFFFF"/>
                </a:solidFill>
                <a:latin typeface="Helvetica"/>
                <a:sym typeface="Helvetica"/>
              </a:defRPr>
            </a:lvl1pPr>
          </a:lstStyle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0000" b="1" spc="-2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Slightly longer</a:t>
            </a:r>
          </a:p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0000" b="1" spc="-2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statement goes here.</a:t>
            </a:r>
          </a:p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0000" b="1" spc="-2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0000" b="1" spc="-2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If you have one more thing to say, put it here.</a:t>
            </a:r>
          </a:p>
        </p:txBody>
      </p:sp>
      <p:sp>
        <p:nvSpPr>
          <p:cNvPr id="1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00995" y="637541"/>
            <a:ext cx="158751" cy="158751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lIns="50800" tIns="50800" rIns="50800" bIns="50800" anchor="t"/>
          <a:lstStyle>
            <a:lvl1pPr defTabSz="412730">
              <a:lnSpc>
                <a:spcPct val="120000"/>
              </a:lnSpc>
              <a:defRPr sz="7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1" name="Smile_White_RGB.ai" descr="Smile_White_RG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16" y="5996555"/>
            <a:ext cx="254000" cy="254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9775734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8" name="Plassholder for tekst 7">
            <a:extLst>
              <a:ext uri="{FF2B5EF4-FFF2-40B4-BE49-F238E27FC236}">
                <a16:creationId xmlns:a16="http://schemas.microsoft.com/office/drawing/2014/main" id="{DDABC21E-36A3-40E0-AE80-F09237BE98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3964" y="1656207"/>
            <a:ext cx="10515817" cy="415498"/>
          </a:xfrm>
        </p:spPr>
        <p:txBody>
          <a:bodyPr anchor="ctr">
            <a:normAutofit/>
          </a:bodyPr>
          <a:lstStyle>
            <a:lvl1pPr marL="0" indent="0">
              <a:buNone/>
              <a:defRPr sz="2700"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51F3-9B16-40C6-B209-3688FC9C95F6}" type="datetimeFigureOut">
              <a:rPr lang="nb-NO" smtClean="0"/>
              <a:t>11.03.2022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1DFAA-887F-4071-8EAD-E8CA316FCF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941888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34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3115717" y="431602"/>
            <a:ext cx="8719841" cy="581322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2193727" y="446484"/>
            <a:ext cx="3750469" cy="2803923"/>
          </a:xfrm>
          <a:prstGeom prst="rect">
            <a:avLst/>
          </a:prstGeom>
        </p:spPr>
        <p:txBody>
          <a:bodyPr lIns="71437" tIns="71437" rIns="71437" bIns="71437" anchor="b"/>
          <a:lstStyle>
            <a:lvl1pPr algn="ctr" defTabSz="410766">
              <a:lnSpc>
                <a:spcPct val="100000"/>
              </a:lnSpc>
              <a:defRPr sz="42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193727" y="3321844"/>
            <a:ext cx="3750469" cy="2893219"/>
          </a:xfrm>
          <a:prstGeom prst="rect">
            <a:avLst/>
          </a:prstGeom>
        </p:spPr>
        <p:txBody>
          <a:bodyPr lIns="71437" tIns="71437" rIns="71437" bIns="71437"/>
          <a:lstStyle>
            <a:lvl1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5342" y="6536531"/>
            <a:ext cx="296555" cy="31354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410766">
              <a:defRPr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67610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518048"/>
          </a:xfrm>
          <a:prstGeom prst="rect">
            <a:avLst/>
          </a:prstGeom>
        </p:spPr>
        <p:txBody>
          <a:bodyPr lIns="71437" tIns="71437" rIns="71437" bIns="71437"/>
          <a:lstStyle>
            <a:lvl1pPr algn="ctr" defTabSz="410766">
              <a:lnSpc>
                <a:spcPct val="100000"/>
              </a:lnSpc>
              <a:defRPr sz="5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5342" y="6536531"/>
            <a:ext cx="296555" cy="31354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410766">
              <a:defRPr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52830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518048"/>
          </a:xfrm>
          <a:prstGeom prst="rect">
            <a:avLst/>
          </a:prstGeom>
        </p:spPr>
        <p:txBody>
          <a:bodyPr lIns="71437" tIns="71437" rIns="71437" bIns="71437"/>
          <a:lstStyle>
            <a:lvl1pPr algn="ctr" defTabSz="410766">
              <a:lnSpc>
                <a:spcPct val="100000"/>
              </a:lnSpc>
              <a:defRPr sz="5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2193727" y="1821656"/>
            <a:ext cx="7804547" cy="4420196"/>
          </a:xfrm>
          <a:prstGeom prst="rect">
            <a:avLst/>
          </a:prstGeom>
        </p:spPr>
        <p:txBody>
          <a:bodyPr lIns="71437" tIns="71437" rIns="71437" bIns="71437" anchor="ctr"/>
          <a:lstStyle>
            <a:lvl1pPr marL="305594" indent="-305594" defTabSz="410766">
              <a:lnSpc>
                <a:spcPct val="100000"/>
              </a:lnSpc>
              <a:spcBef>
                <a:spcPts val="2950"/>
              </a:spcBef>
              <a:buSzPct val="145000"/>
              <a:buFontTx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527844" indent="-305594" defTabSz="410766">
              <a:lnSpc>
                <a:spcPct val="100000"/>
              </a:lnSpc>
              <a:spcBef>
                <a:spcPts val="2950"/>
              </a:spcBef>
              <a:buSzPct val="145000"/>
              <a:buFontTx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50094" indent="-305594" defTabSz="410766">
              <a:lnSpc>
                <a:spcPct val="100000"/>
              </a:lnSpc>
              <a:spcBef>
                <a:spcPts val="2950"/>
              </a:spcBef>
              <a:buSzPct val="145000"/>
              <a:buFontTx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72344" indent="-305594" defTabSz="410766">
              <a:lnSpc>
                <a:spcPct val="100000"/>
              </a:lnSpc>
              <a:spcBef>
                <a:spcPts val="2950"/>
              </a:spcBef>
              <a:buSzPct val="145000"/>
              <a:buFontTx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94594" indent="-305594" defTabSz="410766">
              <a:lnSpc>
                <a:spcPct val="100000"/>
              </a:lnSpc>
              <a:spcBef>
                <a:spcPts val="2950"/>
              </a:spcBef>
              <a:buSzPct val="145000"/>
              <a:buFontTx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5342" y="6536531"/>
            <a:ext cx="296555" cy="31354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410766">
              <a:defRPr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566924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4397127" y="1818679"/>
            <a:ext cx="6630294" cy="44201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518048"/>
          </a:xfrm>
          <a:prstGeom prst="rect">
            <a:avLst/>
          </a:prstGeom>
        </p:spPr>
        <p:txBody>
          <a:bodyPr lIns="71437" tIns="71437" rIns="71437" bIns="71437"/>
          <a:lstStyle>
            <a:lvl1pPr algn="ctr" defTabSz="410766">
              <a:lnSpc>
                <a:spcPct val="100000"/>
              </a:lnSpc>
              <a:defRPr sz="5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193727" y="1821656"/>
            <a:ext cx="3750469" cy="4420196"/>
          </a:xfrm>
          <a:prstGeom prst="rect">
            <a:avLst/>
          </a:prstGeom>
        </p:spPr>
        <p:txBody>
          <a:bodyPr lIns="71437" tIns="71437" rIns="71437" bIns="71437" anchor="ctr"/>
          <a:lstStyle>
            <a:lvl1pPr marL="232682" indent="-232682" defTabSz="410766">
              <a:lnSpc>
                <a:spcPct val="100000"/>
              </a:lnSpc>
              <a:spcBef>
                <a:spcPts val="2250"/>
              </a:spcBef>
              <a:buSzPct val="145000"/>
              <a:buFontTx/>
              <a:defRPr sz="19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04132" indent="-232682" defTabSz="410766">
              <a:lnSpc>
                <a:spcPct val="100000"/>
              </a:lnSpc>
              <a:spcBef>
                <a:spcPts val="2250"/>
              </a:spcBef>
              <a:buSzPct val="145000"/>
              <a:buFontTx/>
              <a:defRPr sz="19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575582" indent="-232682" defTabSz="410766">
              <a:lnSpc>
                <a:spcPct val="100000"/>
              </a:lnSpc>
              <a:spcBef>
                <a:spcPts val="2250"/>
              </a:spcBef>
              <a:buSzPct val="145000"/>
              <a:buFontTx/>
              <a:defRPr sz="19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747032" indent="-232682" defTabSz="410766">
              <a:lnSpc>
                <a:spcPct val="100000"/>
              </a:lnSpc>
              <a:spcBef>
                <a:spcPts val="2250"/>
              </a:spcBef>
              <a:buSzPct val="145000"/>
              <a:buFontTx/>
              <a:defRPr sz="19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918482" indent="-232682" defTabSz="410766">
              <a:lnSpc>
                <a:spcPct val="100000"/>
              </a:lnSpc>
              <a:spcBef>
                <a:spcPts val="2250"/>
              </a:spcBef>
              <a:buSzPct val="145000"/>
              <a:buFontTx/>
              <a:defRPr sz="19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27709" y="6536531"/>
            <a:ext cx="331821" cy="31354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410766">
              <a:defRPr sz="11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017238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2193727" y="892969"/>
            <a:ext cx="7804547" cy="5072063"/>
          </a:xfrm>
          <a:prstGeom prst="rect">
            <a:avLst/>
          </a:prstGeom>
        </p:spPr>
        <p:txBody>
          <a:bodyPr lIns="71437" tIns="71437" rIns="71437" bIns="71437" anchor="ctr"/>
          <a:lstStyle>
            <a:lvl1pPr marL="305594" indent="-305594" defTabSz="410766">
              <a:lnSpc>
                <a:spcPct val="100000"/>
              </a:lnSpc>
              <a:spcBef>
                <a:spcPts val="2950"/>
              </a:spcBef>
              <a:buSzPct val="145000"/>
              <a:buFontTx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527844" indent="-305594" defTabSz="410766">
              <a:lnSpc>
                <a:spcPct val="100000"/>
              </a:lnSpc>
              <a:spcBef>
                <a:spcPts val="2950"/>
              </a:spcBef>
              <a:buSzPct val="145000"/>
              <a:buFontTx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50094" indent="-305594" defTabSz="410766">
              <a:lnSpc>
                <a:spcPct val="100000"/>
              </a:lnSpc>
              <a:spcBef>
                <a:spcPts val="2950"/>
              </a:spcBef>
              <a:buSzPct val="145000"/>
              <a:buFontTx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72344" indent="-305594" defTabSz="410766">
              <a:lnSpc>
                <a:spcPct val="100000"/>
              </a:lnSpc>
              <a:spcBef>
                <a:spcPts val="2950"/>
              </a:spcBef>
              <a:buSzPct val="145000"/>
              <a:buFontTx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94594" indent="-305594" defTabSz="410766">
              <a:lnSpc>
                <a:spcPct val="100000"/>
              </a:lnSpc>
              <a:spcBef>
                <a:spcPts val="2950"/>
              </a:spcBef>
              <a:buSzPct val="145000"/>
              <a:buFontTx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5342" y="6536531"/>
            <a:ext cx="296555" cy="31354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410766">
              <a:defRPr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069009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221016" y="3536156"/>
            <a:ext cx="4257245" cy="283964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096000" y="625078"/>
            <a:ext cx="4125516" cy="2750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145852" y="625078"/>
            <a:ext cx="8425160" cy="561677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5342" y="6536531"/>
            <a:ext cx="296555" cy="31354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410766">
              <a:defRPr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653233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416969" y="4473773"/>
            <a:ext cx="7358063" cy="390491"/>
          </a:xfrm>
          <a:prstGeom prst="rect">
            <a:avLst/>
          </a:prstGeom>
        </p:spPr>
        <p:txBody>
          <a:bodyPr lIns="71437" tIns="71437" rIns="71437" bIns="71437">
            <a:spAutoFit/>
          </a:bodyPr>
          <a:lstStyle>
            <a:lvl1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i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416969" y="2965583"/>
            <a:ext cx="7358063" cy="498212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3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5342" y="6536531"/>
            <a:ext cx="296555" cy="31354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410766">
              <a:defRPr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633146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986392" y="6354248"/>
            <a:ext cx="367409" cy="36933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 anchor="ctr">
            <a:spAutoFit/>
          </a:bodyPr>
          <a:lstStyle>
            <a:lvl1pPr algn="r" defTabSz="914400">
              <a:defRPr sz="1200" b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1319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p:transition spd="med"/>
  <p:txStyles>
    <p:titleStyle>
      <a:lvl1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495300" marR="0" indent="-2667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777240" marR="0" indent="-32004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10414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12700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14986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17272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19558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21844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228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457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6858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9144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1430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371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600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4163768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0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8.png"/><Relationship Id="rId7" Type="http://schemas.openxmlformats.org/officeDocument/2006/relationships/image" Target="../media/image23.emf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emf"/><Relationship Id="rId10" Type="http://schemas.openxmlformats.org/officeDocument/2006/relationships/image" Target="../media/image26.svg"/><Relationship Id="rId4" Type="http://schemas.openxmlformats.org/officeDocument/2006/relationships/image" Target="../media/image20.emf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, person, photo, holding&#10;&#10;Description automatically generated">
            <a:extLst>
              <a:ext uri="{FF2B5EF4-FFF2-40B4-BE49-F238E27FC236}">
                <a16:creationId xmlns:a16="http://schemas.microsoft.com/office/drawing/2014/main" id="{44DD6421-A5A1-BF4D-B435-638F4FB6E3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b="159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3BCB778-0E4E-1A49-AC7E-156C8EDD5E46}"/>
              </a:ext>
            </a:extLst>
          </p:cNvPr>
          <p:cNvSpPr/>
          <p:nvPr/>
        </p:nvSpPr>
        <p:spPr>
          <a:xfrm>
            <a:off x="0" y="-108857"/>
            <a:ext cx="12446778" cy="6966857"/>
          </a:xfrm>
          <a:prstGeom prst="rect">
            <a:avLst/>
          </a:prstGeom>
          <a:solidFill>
            <a:srgbClr val="213D79">
              <a:alpha val="8997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GB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anose="020B0503030101060003" pitchFamily="34" charset="77"/>
              <a:ea typeface="+mn-ea"/>
              <a:cs typeface="+mn-cs"/>
              <a:sym typeface="Arial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108253" y="4248228"/>
            <a:ext cx="10790103" cy="1516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CA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Dialogue Forum Oslo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64C2E9-55BB-2149-BF0B-51CEEBFD9A21}"/>
              </a:ext>
            </a:extLst>
          </p:cNvPr>
          <p:cNvSpPr/>
          <p:nvPr/>
        </p:nvSpPr>
        <p:spPr>
          <a:xfrm>
            <a:off x="1134852" y="5006641"/>
            <a:ext cx="228460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CA" sz="2500" i="1" kern="0" dirty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Healthy eating</a:t>
            </a:r>
            <a:endParaRPr kumimoji="0" lang="en-CA" sz="25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2" name="Google Shape;54;p13">
            <a:extLst>
              <a:ext uri="{FF2B5EF4-FFF2-40B4-BE49-F238E27FC236}">
                <a16:creationId xmlns:a16="http://schemas.microsoft.com/office/drawing/2014/main" id="{3FA27FBA-69E5-EA45-A536-5D58BCBE293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7826" y="6290248"/>
            <a:ext cx="574052" cy="379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55;p13">
            <a:extLst>
              <a:ext uri="{FF2B5EF4-FFF2-40B4-BE49-F238E27FC236}">
                <a16:creationId xmlns:a16="http://schemas.microsoft.com/office/drawing/2014/main" id="{690F77A7-C93E-AF41-9AD6-A9A9D66F3290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8696" y="6235321"/>
            <a:ext cx="457783" cy="434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56;p13">
            <a:extLst>
              <a:ext uri="{FF2B5EF4-FFF2-40B4-BE49-F238E27FC236}">
                <a16:creationId xmlns:a16="http://schemas.microsoft.com/office/drawing/2014/main" id="{800CF1C6-E977-1141-A1AC-45122E13BC99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017543" y="6461225"/>
            <a:ext cx="880813" cy="209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57;p13">
            <a:extLst>
              <a:ext uri="{FF2B5EF4-FFF2-40B4-BE49-F238E27FC236}">
                <a16:creationId xmlns:a16="http://schemas.microsoft.com/office/drawing/2014/main" id="{3B59AB7F-1DD8-7943-A7A5-BC0655205997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14697" y="1092946"/>
            <a:ext cx="5348424" cy="29901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0535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242375" y="284172"/>
            <a:ext cx="19698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213D79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Set up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77A8A18-383F-F14D-AC16-81AFE7C13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291" y="407006"/>
            <a:ext cx="3226445" cy="6450995"/>
          </a:xfrm>
          <a:prstGeom prst="rect">
            <a:avLst/>
          </a:prstGeom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94B37929-EE35-F744-916C-A7F6F1D007E7}"/>
              </a:ext>
            </a:extLst>
          </p:cNvPr>
          <p:cNvSpPr/>
          <p:nvPr/>
        </p:nvSpPr>
        <p:spPr>
          <a:xfrm>
            <a:off x="245703" y="1082009"/>
            <a:ext cx="2862231" cy="156966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213D79"/>
              </a:buClr>
              <a:buSzPts val="2800"/>
              <a:defRPr/>
            </a:pPr>
            <a:r>
              <a:rPr lang="nb-NO" sz="1600" b="1" kern="0" dirty="0">
                <a:latin typeface="Raleway" pitchFamily="2" charset="77"/>
                <a:ea typeface="+mn-lt"/>
                <a:cs typeface="+mn-lt"/>
              </a:rPr>
              <a:t>On </a:t>
            </a:r>
            <a:r>
              <a:rPr lang="nb-NO" sz="1600" b="1" kern="0" dirty="0" err="1">
                <a:latin typeface="Raleway" pitchFamily="2" charset="77"/>
                <a:ea typeface="+mn-lt"/>
                <a:cs typeface="+mn-lt"/>
              </a:rPr>
              <a:t>the</a:t>
            </a:r>
            <a:r>
              <a:rPr lang="nb-NO" sz="1600" b="1" kern="0" dirty="0">
                <a:latin typeface="Raleway" pitchFamily="2" charset="77"/>
                <a:ea typeface="+mn-lt"/>
                <a:cs typeface="+mn-lt"/>
              </a:rPr>
              <a:t> </a:t>
            </a:r>
            <a:r>
              <a:rPr lang="nb-NO" sz="1600" b="1" kern="0" dirty="0" err="1">
                <a:latin typeface="Raleway" pitchFamily="2" charset="77"/>
                <a:ea typeface="+mn-lt"/>
                <a:cs typeface="+mn-lt"/>
              </a:rPr>
              <a:t>table</a:t>
            </a:r>
            <a:r>
              <a:rPr lang="nb-NO" sz="1600" b="1" kern="0" dirty="0">
                <a:latin typeface="Raleway" pitchFamily="2" charset="77"/>
                <a:ea typeface="+mn-lt"/>
                <a:cs typeface="+mn-lt"/>
              </a:rPr>
              <a:t> canvas </a:t>
            </a:r>
            <a:r>
              <a:rPr lang="nb-NO" sz="1600" b="1" kern="0" dirty="0" err="1">
                <a:latin typeface="Raleway" pitchFamily="2" charset="77"/>
                <a:ea typeface="+mn-lt"/>
                <a:cs typeface="+mn-lt"/>
              </a:rPr>
              <a:t>place</a:t>
            </a:r>
            <a:r>
              <a:rPr lang="nb-NO" sz="1600" b="1" kern="0" dirty="0">
                <a:latin typeface="Raleway" pitchFamily="2" charset="77"/>
                <a:ea typeface="+mn-lt"/>
                <a:cs typeface="+mn-lt"/>
              </a:rPr>
              <a:t>: </a:t>
            </a:r>
          </a:p>
          <a:p>
            <a:pPr marL="285750" indent="-285750">
              <a:buClr>
                <a:srgbClr val="213D79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nb-NO" sz="1600" kern="0" dirty="0">
                <a:latin typeface="Raleway" pitchFamily="2" charset="77"/>
                <a:ea typeface="+mn-lt"/>
                <a:cs typeface="+mn-lt"/>
              </a:rPr>
              <a:t>The </a:t>
            </a:r>
            <a:r>
              <a:rPr lang="nb-NO" sz="1600" kern="0" dirty="0" err="1">
                <a:latin typeface="Raleway" pitchFamily="2" charset="77"/>
                <a:ea typeface="+mn-lt"/>
                <a:cs typeface="+mn-lt"/>
              </a:rPr>
              <a:t>idea</a:t>
            </a:r>
            <a:r>
              <a:rPr lang="nb-NO" sz="1600" kern="0" dirty="0">
                <a:latin typeface="Raleway" pitchFamily="2" charset="77"/>
                <a:ea typeface="+mn-lt"/>
                <a:cs typeface="+mn-lt"/>
              </a:rPr>
              <a:t> </a:t>
            </a:r>
            <a:r>
              <a:rPr lang="nb-NO" sz="1600" kern="0" dirty="0" err="1">
                <a:latin typeface="Raleway" pitchFamily="2" charset="77"/>
                <a:ea typeface="+mn-lt"/>
                <a:cs typeface="+mn-lt"/>
              </a:rPr>
              <a:t>card</a:t>
            </a:r>
            <a:endParaRPr lang="nb-NO" sz="1600" kern="0" dirty="0">
              <a:latin typeface="Raleway" pitchFamily="2" charset="77"/>
              <a:ea typeface="+mn-lt"/>
              <a:cs typeface="+mn-lt"/>
            </a:endParaRPr>
          </a:p>
          <a:p>
            <a:pPr marL="285750" indent="-285750">
              <a:buClr>
                <a:srgbClr val="213D79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nb-NO" sz="1600" kern="0" dirty="0" err="1">
                <a:latin typeface="Raleway" pitchFamily="2" charset="77"/>
                <a:ea typeface="+mn-lt"/>
                <a:cs typeface="+mn-lt"/>
              </a:rPr>
              <a:t>Task</a:t>
            </a:r>
            <a:r>
              <a:rPr lang="nb-NO" sz="1600" kern="0" dirty="0">
                <a:latin typeface="Raleway" pitchFamily="2" charset="77"/>
                <a:ea typeface="+mn-lt"/>
                <a:cs typeface="+mn-lt"/>
              </a:rPr>
              <a:t> #4 </a:t>
            </a:r>
            <a:r>
              <a:rPr lang="nb-NO" sz="1600" kern="0" dirty="0" err="1">
                <a:latin typeface="Raleway" pitchFamily="2" charset="77"/>
                <a:ea typeface="+mn-lt"/>
                <a:cs typeface="+mn-lt"/>
              </a:rPr>
              <a:t>card</a:t>
            </a:r>
            <a:r>
              <a:rPr lang="nb-NO" sz="1600" kern="0" dirty="0">
                <a:latin typeface="Raleway" pitchFamily="2" charset="77"/>
                <a:ea typeface="+mn-lt"/>
                <a:cs typeface="+mn-lt"/>
              </a:rPr>
              <a:t> </a:t>
            </a:r>
            <a:r>
              <a:rPr lang="nb-NO" sz="1600" kern="0" dirty="0" err="1">
                <a:latin typeface="Raleway" pitchFamily="2" charset="77"/>
                <a:ea typeface="+mn-lt"/>
                <a:cs typeface="+mn-lt"/>
              </a:rPr>
              <a:t>on</a:t>
            </a:r>
            <a:r>
              <a:rPr lang="nb-NO" sz="1600" kern="0" dirty="0">
                <a:latin typeface="Raleway" pitchFamily="2" charset="77"/>
                <a:ea typeface="+mn-lt"/>
                <a:cs typeface="+mn-lt"/>
              </a:rPr>
              <a:t> area #4 </a:t>
            </a:r>
          </a:p>
          <a:p>
            <a:pPr marL="285750" indent="-285750">
              <a:buClr>
                <a:srgbClr val="213D79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nb-NO" sz="1600" kern="0" dirty="0">
                <a:latin typeface="Raleway" pitchFamily="2" charset="77"/>
                <a:ea typeface="+mn-lt"/>
                <a:cs typeface="+mn-lt"/>
              </a:rPr>
              <a:t>The pile </a:t>
            </a:r>
            <a:r>
              <a:rPr lang="nb-NO" sz="1600" kern="0" dirty="0" err="1">
                <a:latin typeface="Raleway" pitchFamily="2" charset="77"/>
                <a:ea typeface="+mn-lt"/>
                <a:cs typeface="+mn-lt"/>
              </a:rPr>
              <a:t>of</a:t>
            </a:r>
            <a:r>
              <a:rPr lang="nb-NO" sz="1600" kern="0" dirty="0">
                <a:latin typeface="Raleway" pitchFamily="2" charset="77"/>
                <a:ea typeface="+mn-lt"/>
                <a:cs typeface="+mn-lt"/>
              </a:rPr>
              <a:t> #5a </a:t>
            </a:r>
            <a:r>
              <a:rPr lang="nb-NO" sz="1600" kern="0" dirty="0" err="1">
                <a:latin typeface="Raleway" pitchFamily="2" charset="77"/>
                <a:ea typeface="+mn-lt"/>
                <a:cs typeface="+mn-lt"/>
              </a:rPr>
              <a:t>cards</a:t>
            </a:r>
            <a:r>
              <a:rPr lang="nb-NO" sz="1600" kern="0" dirty="0">
                <a:latin typeface="Raleway" pitchFamily="2" charset="77"/>
                <a:ea typeface="+mn-lt"/>
                <a:cs typeface="+mn-lt"/>
              </a:rPr>
              <a:t> </a:t>
            </a:r>
            <a:r>
              <a:rPr lang="nb-NO" sz="1600" kern="0" dirty="0" err="1">
                <a:latin typeface="Raleway" pitchFamily="2" charset="77"/>
                <a:ea typeface="+mn-lt"/>
                <a:cs typeface="+mn-lt"/>
              </a:rPr>
              <a:t>on</a:t>
            </a:r>
            <a:r>
              <a:rPr lang="nb-NO" sz="1600" kern="0" dirty="0">
                <a:latin typeface="Raleway" pitchFamily="2" charset="77"/>
                <a:ea typeface="+mn-lt"/>
                <a:cs typeface="+mn-lt"/>
              </a:rPr>
              <a:t> #5 area</a:t>
            </a:r>
          </a:p>
          <a:p>
            <a:pPr>
              <a:buClr>
                <a:srgbClr val="213D79"/>
              </a:buClr>
              <a:buSzPts val="2800"/>
              <a:defRPr/>
            </a:pPr>
            <a:endParaRPr lang="en-US" sz="1600" kern="0" dirty="0">
              <a:latin typeface="Raleway" pitchFamily="2" charset="77"/>
              <a:cs typeface="Arial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43799EF3-F1B6-0849-9153-04C491830ED5}"/>
              </a:ext>
            </a:extLst>
          </p:cNvPr>
          <p:cNvSpPr/>
          <p:nvPr/>
        </p:nvSpPr>
        <p:spPr>
          <a:xfrm>
            <a:off x="4812395" y="142315"/>
            <a:ext cx="1174030" cy="2769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595959"/>
              </a:buClr>
              <a:buSzPts val="2800"/>
              <a:defRPr/>
            </a:pPr>
            <a:r>
              <a:rPr lang="nb-NO" sz="1200" kern="0" dirty="0">
                <a:latin typeface="Raleway" pitchFamily="2" charset="77"/>
                <a:ea typeface="+mn-lt"/>
                <a:cs typeface="+mn-lt"/>
              </a:rPr>
              <a:t>1x Canvas</a:t>
            </a:r>
            <a:endParaRPr lang="en-US" sz="1200" kern="0" dirty="0">
              <a:latin typeface="Raleway" pitchFamily="2" charset="77"/>
              <a:cs typeface="Arial"/>
            </a:endParaRPr>
          </a:p>
        </p:txBody>
      </p:sp>
      <p:pic>
        <p:nvPicPr>
          <p:cNvPr id="24" name="Bilde 23">
            <a:extLst>
              <a:ext uri="{FF2B5EF4-FFF2-40B4-BE49-F238E27FC236}">
                <a16:creationId xmlns:a16="http://schemas.microsoft.com/office/drawing/2014/main" id="{20810AF4-24D8-5545-B1DD-7BCA0222EF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95" t="2077" r="1773" b="66408"/>
          <a:stretch/>
        </p:blipFill>
        <p:spPr>
          <a:xfrm>
            <a:off x="3202451" y="4546843"/>
            <a:ext cx="1327876" cy="611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FB3401C1-BF7C-9944-87BC-5F4B3094F52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29" t="50000" r="65868" b="1804"/>
          <a:stretch/>
        </p:blipFill>
        <p:spPr>
          <a:xfrm rot="5400000">
            <a:off x="3708905" y="5517294"/>
            <a:ext cx="591240" cy="125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531258EA-64D0-8244-9FBC-402C3AAD371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29" t="50000" r="65868" b="1804"/>
          <a:stretch/>
        </p:blipFill>
        <p:spPr>
          <a:xfrm rot="5400000">
            <a:off x="3621427" y="5422292"/>
            <a:ext cx="591240" cy="125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78EC7D31-AD25-DD4F-9562-111170519E6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29" t="50000" r="65868" b="1804"/>
          <a:stretch/>
        </p:blipFill>
        <p:spPr>
          <a:xfrm rot="5400000">
            <a:off x="3542763" y="5327291"/>
            <a:ext cx="591240" cy="125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Rectangle 3">
            <a:extLst>
              <a:ext uri="{FF2B5EF4-FFF2-40B4-BE49-F238E27FC236}">
                <a16:creationId xmlns:a16="http://schemas.microsoft.com/office/drawing/2014/main" id="{8C24AB87-D85B-104C-BF70-7A164BABB542}"/>
              </a:ext>
            </a:extLst>
          </p:cNvPr>
          <p:cNvSpPr/>
          <p:nvPr/>
        </p:nvSpPr>
        <p:spPr>
          <a:xfrm>
            <a:off x="3292453" y="4223198"/>
            <a:ext cx="1174030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595959"/>
              </a:buClr>
              <a:buSzPts val="2800"/>
              <a:defRPr/>
            </a:pP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1x </a:t>
            </a:r>
            <a:r>
              <a:rPr lang="nb-NO" sz="1050" kern="0" dirty="0" err="1">
                <a:latin typeface="Raleway" pitchFamily="2" charset="77"/>
                <a:ea typeface="+mn-lt"/>
                <a:cs typeface="+mn-lt"/>
              </a:rPr>
              <a:t>Task</a:t>
            </a: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 #4</a:t>
            </a:r>
            <a:endParaRPr lang="en-US" sz="1050" kern="0" dirty="0">
              <a:latin typeface="Raleway" pitchFamily="2" charset="77"/>
              <a:cs typeface="Arial"/>
            </a:endParaRPr>
          </a:p>
        </p:txBody>
      </p:sp>
      <p:sp>
        <p:nvSpPr>
          <p:cNvPr id="32" name="Rectangle 3">
            <a:extLst>
              <a:ext uri="{FF2B5EF4-FFF2-40B4-BE49-F238E27FC236}">
                <a16:creationId xmlns:a16="http://schemas.microsoft.com/office/drawing/2014/main" id="{3162E143-328E-4944-BEFC-BF4EE86BF3FC}"/>
              </a:ext>
            </a:extLst>
          </p:cNvPr>
          <p:cNvSpPr/>
          <p:nvPr/>
        </p:nvSpPr>
        <p:spPr>
          <a:xfrm>
            <a:off x="3307274" y="5369090"/>
            <a:ext cx="1174030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595959"/>
              </a:buClr>
              <a:buSzPts val="2800"/>
              <a:defRPr/>
            </a:pPr>
            <a:r>
              <a:rPr lang="nb-NO" sz="1050" kern="0" dirty="0">
                <a:highlight>
                  <a:srgbClr val="FFFF00"/>
                </a:highlight>
                <a:latin typeface="Raleway" pitchFamily="2" charset="77"/>
                <a:ea typeface="+mn-lt"/>
                <a:cs typeface="+mn-lt"/>
              </a:rPr>
              <a:t>10x</a:t>
            </a: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 </a:t>
            </a:r>
            <a:r>
              <a:rPr lang="nb-NO" sz="1050" kern="0" dirty="0" err="1">
                <a:latin typeface="Raleway" pitchFamily="2" charset="77"/>
                <a:ea typeface="+mn-lt"/>
                <a:cs typeface="+mn-lt"/>
              </a:rPr>
              <a:t>Task</a:t>
            </a: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 #5a</a:t>
            </a:r>
            <a:endParaRPr lang="en-US" sz="1050" kern="0" dirty="0">
              <a:latin typeface="Raleway" pitchFamily="2" charset="77"/>
              <a:cs typeface="Arial"/>
            </a:endParaRPr>
          </a:p>
        </p:txBody>
      </p:sp>
      <p:cxnSp>
        <p:nvCxnSpPr>
          <p:cNvPr id="34" name="Rett pil 33">
            <a:extLst>
              <a:ext uri="{FF2B5EF4-FFF2-40B4-BE49-F238E27FC236}">
                <a16:creationId xmlns:a16="http://schemas.microsoft.com/office/drawing/2014/main" id="{65B24D6B-6737-6C4B-8770-57D99562034F}"/>
              </a:ext>
            </a:extLst>
          </p:cNvPr>
          <p:cNvCxnSpPr>
            <a:cxnSpLocks/>
          </p:cNvCxnSpPr>
          <p:nvPr/>
        </p:nvCxnSpPr>
        <p:spPr>
          <a:xfrm>
            <a:off x="4812395" y="6044541"/>
            <a:ext cx="1393333" cy="0"/>
          </a:xfrm>
          <a:prstGeom prst="straightConnector1">
            <a:avLst/>
          </a:prstGeom>
          <a:ln w="22225">
            <a:solidFill>
              <a:schemeClr val="tx2">
                <a:lumMod val="50000"/>
              </a:schemeClr>
            </a:solidFill>
            <a:prstDash val="sysDot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Rett pil 35">
            <a:extLst>
              <a:ext uri="{FF2B5EF4-FFF2-40B4-BE49-F238E27FC236}">
                <a16:creationId xmlns:a16="http://schemas.microsoft.com/office/drawing/2014/main" id="{7F98D8DD-4292-304B-82DD-E9EA437DBE35}"/>
              </a:ext>
            </a:extLst>
          </p:cNvPr>
          <p:cNvCxnSpPr>
            <a:cxnSpLocks/>
          </p:cNvCxnSpPr>
          <p:nvPr/>
        </p:nvCxnSpPr>
        <p:spPr>
          <a:xfrm>
            <a:off x="4670629" y="4857008"/>
            <a:ext cx="1425371" cy="0"/>
          </a:xfrm>
          <a:prstGeom prst="straightConnector1">
            <a:avLst/>
          </a:prstGeom>
          <a:ln w="22225">
            <a:solidFill>
              <a:schemeClr val="tx2">
                <a:lumMod val="50000"/>
              </a:schemeClr>
            </a:solidFill>
            <a:prstDash val="sysDot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Rett pil 36">
            <a:extLst>
              <a:ext uri="{FF2B5EF4-FFF2-40B4-BE49-F238E27FC236}">
                <a16:creationId xmlns:a16="http://schemas.microsoft.com/office/drawing/2014/main" id="{5112265B-6653-DE47-8441-C589B2A94E64}"/>
              </a:ext>
            </a:extLst>
          </p:cNvPr>
          <p:cNvCxnSpPr>
            <a:cxnSpLocks/>
          </p:cNvCxnSpPr>
          <p:nvPr/>
        </p:nvCxnSpPr>
        <p:spPr>
          <a:xfrm>
            <a:off x="4632625" y="795647"/>
            <a:ext cx="2158319" cy="0"/>
          </a:xfrm>
          <a:prstGeom prst="straightConnector1">
            <a:avLst/>
          </a:prstGeom>
          <a:ln w="22225">
            <a:solidFill>
              <a:schemeClr val="tx2">
                <a:lumMod val="50000"/>
              </a:schemeClr>
            </a:solidFill>
            <a:prstDash val="sysDot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9" name="Rectangle 3">
            <a:extLst>
              <a:ext uri="{FF2B5EF4-FFF2-40B4-BE49-F238E27FC236}">
                <a16:creationId xmlns:a16="http://schemas.microsoft.com/office/drawing/2014/main" id="{2EC0CD8E-8318-C54A-ABDE-A779F179342B}"/>
              </a:ext>
            </a:extLst>
          </p:cNvPr>
          <p:cNvSpPr/>
          <p:nvPr/>
        </p:nvSpPr>
        <p:spPr>
          <a:xfrm>
            <a:off x="3204876" y="397575"/>
            <a:ext cx="1174030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595959"/>
              </a:buClr>
              <a:buSzPts val="2800"/>
              <a:defRPr/>
            </a:pP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1x </a:t>
            </a:r>
            <a:r>
              <a:rPr lang="nb-NO" sz="1050" kern="0" dirty="0" err="1">
                <a:latin typeface="Raleway" pitchFamily="2" charset="77"/>
                <a:ea typeface="+mn-lt"/>
                <a:cs typeface="+mn-lt"/>
              </a:rPr>
              <a:t>Idea</a:t>
            </a: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 </a:t>
            </a:r>
            <a:r>
              <a:rPr lang="nb-NO" sz="1050" kern="0" dirty="0" err="1">
                <a:latin typeface="Raleway" pitchFamily="2" charset="77"/>
                <a:ea typeface="+mn-lt"/>
                <a:cs typeface="+mn-lt"/>
              </a:rPr>
              <a:t>card</a:t>
            </a:r>
            <a:endParaRPr lang="en-US" sz="1050" kern="0" dirty="0">
              <a:latin typeface="Raleway" pitchFamily="2" charset="77"/>
              <a:cs typeface="Arial"/>
            </a:endParaRPr>
          </a:p>
        </p:txBody>
      </p:sp>
      <p:pic>
        <p:nvPicPr>
          <p:cNvPr id="46" name="Bilde 45" descr="Et bilde som inneholder tekst&#10;&#10;Automatisk generert beskrivelse">
            <a:extLst>
              <a:ext uri="{FF2B5EF4-FFF2-40B4-BE49-F238E27FC236}">
                <a16:creationId xmlns:a16="http://schemas.microsoft.com/office/drawing/2014/main" id="{D6DA3E88-AEB6-0E43-853A-873BD32BDF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8220" y="532775"/>
            <a:ext cx="1572409" cy="1077992"/>
          </a:xfrm>
          <a:prstGeom prst="rect">
            <a:avLst/>
          </a:prstGeom>
        </p:spPr>
      </p:pic>
      <p:sp>
        <p:nvSpPr>
          <p:cNvPr id="59" name="Rectangle 3">
            <a:extLst>
              <a:ext uri="{FF2B5EF4-FFF2-40B4-BE49-F238E27FC236}">
                <a16:creationId xmlns:a16="http://schemas.microsoft.com/office/drawing/2014/main" id="{248D8486-E67F-5943-9675-9130E16B48EC}"/>
              </a:ext>
            </a:extLst>
          </p:cNvPr>
          <p:cNvSpPr/>
          <p:nvPr/>
        </p:nvSpPr>
        <p:spPr>
          <a:xfrm>
            <a:off x="8663972" y="5154603"/>
            <a:ext cx="2663543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213D79"/>
              </a:buClr>
              <a:buSzPts val="2800"/>
              <a:defRPr/>
            </a:pPr>
            <a:r>
              <a:rPr lang="nb-NO" sz="1600" b="1" kern="0" dirty="0">
                <a:latin typeface="Raleway" pitchFamily="2" charset="77"/>
                <a:ea typeface="+mn-lt"/>
                <a:cs typeface="+mn-lt"/>
              </a:rPr>
              <a:t>To hosts/</a:t>
            </a:r>
            <a:r>
              <a:rPr lang="nb-NO" sz="1600" b="1" kern="0" dirty="0" err="1">
                <a:latin typeface="Raleway" pitchFamily="2" charset="77"/>
                <a:ea typeface="+mn-lt"/>
                <a:cs typeface="+mn-lt"/>
              </a:rPr>
              <a:t>others</a:t>
            </a:r>
            <a:r>
              <a:rPr lang="nb-NO" sz="1600" b="1" kern="0" dirty="0">
                <a:latin typeface="Raleway" pitchFamily="2" charset="77"/>
                <a:ea typeface="+mn-lt"/>
                <a:cs typeface="+mn-lt"/>
              </a:rPr>
              <a:t>:</a:t>
            </a:r>
          </a:p>
          <a:p>
            <a:pPr>
              <a:buClr>
                <a:srgbClr val="213D79"/>
              </a:buClr>
              <a:buSzPts val="2800"/>
              <a:defRPr/>
            </a:pPr>
            <a:endParaRPr lang="en-US" sz="1600" kern="0" dirty="0">
              <a:latin typeface="Raleway" pitchFamily="2" charset="77"/>
              <a:cs typeface="Arial"/>
            </a:endParaRPr>
          </a:p>
        </p:txBody>
      </p:sp>
      <p:grpSp>
        <p:nvGrpSpPr>
          <p:cNvPr id="86" name="Gruppe 85">
            <a:extLst>
              <a:ext uri="{FF2B5EF4-FFF2-40B4-BE49-F238E27FC236}">
                <a16:creationId xmlns:a16="http://schemas.microsoft.com/office/drawing/2014/main" id="{40BB8AB1-77DF-A540-B3A0-E6D89031D46B}"/>
              </a:ext>
            </a:extLst>
          </p:cNvPr>
          <p:cNvGrpSpPr/>
          <p:nvPr/>
        </p:nvGrpSpPr>
        <p:grpSpPr>
          <a:xfrm rot="3967367">
            <a:off x="9103372" y="5323821"/>
            <a:ext cx="811787" cy="1250469"/>
            <a:chOff x="9489484" y="5386806"/>
            <a:chExt cx="811787" cy="1250469"/>
          </a:xfrm>
        </p:grpSpPr>
        <p:pic>
          <p:nvPicPr>
            <p:cNvPr id="18" name="Bilde 17">
              <a:extLst>
                <a:ext uri="{FF2B5EF4-FFF2-40B4-BE49-F238E27FC236}">
                  <a16:creationId xmlns:a16="http://schemas.microsoft.com/office/drawing/2014/main" id="{7529B08A-5808-344E-85EA-2F96BE6885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50000" t="2251" r="3519" b="50000"/>
            <a:stretch/>
          </p:blipFill>
          <p:spPr>
            <a:xfrm rot="19477990">
              <a:off x="9615643" y="5867313"/>
              <a:ext cx="529596" cy="769962"/>
            </a:xfrm>
            <a:prstGeom prst="rect">
              <a:avLst/>
            </a:prstGeom>
          </p:spPr>
        </p:pic>
        <p:sp>
          <p:nvSpPr>
            <p:cNvPr id="61" name="Friform 60">
              <a:extLst>
                <a:ext uri="{FF2B5EF4-FFF2-40B4-BE49-F238E27FC236}">
                  <a16:creationId xmlns:a16="http://schemas.microsoft.com/office/drawing/2014/main" id="{00D42D37-8550-7A44-BDF9-4C2BA56671F7}"/>
                </a:ext>
              </a:extLst>
            </p:cNvPr>
            <p:cNvSpPr/>
            <p:nvPr/>
          </p:nvSpPr>
          <p:spPr>
            <a:xfrm rot="19563321">
              <a:off x="9489484" y="5386806"/>
              <a:ext cx="811787" cy="471243"/>
            </a:xfrm>
            <a:custGeom>
              <a:avLst/>
              <a:gdLst>
                <a:gd name="connsiteX0" fmla="*/ 1 w 931024"/>
                <a:gd name="connsiteY0" fmla="*/ 378540 h 557002"/>
                <a:gd name="connsiteX1" fmla="*/ 830640 w 931024"/>
                <a:gd name="connsiteY1" fmla="*/ 1611 h 557002"/>
                <a:gd name="connsiteX2" fmla="*/ 823659 w 931024"/>
                <a:gd name="connsiteY2" fmla="*/ 539083 h 557002"/>
                <a:gd name="connsiteX3" fmla="*/ 1 w 931024"/>
                <a:gd name="connsiteY3" fmla="*/ 378540 h 557002"/>
                <a:gd name="connsiteX0" fmla="*/ 174789 w 1105812"/>
                <a:gd name="connsiteY0" fmla="*/ 377857 h 546391"/>
                <a:gd name="connsiteX1" fmla="*/ 1005428 w 1105812"/>
                <a:gd name="connsiteY1" fmla="*/ 928 h 546391"/>
                <a:gd name="connsiteX2" fmla="*/ 998447 w 1105812"/>
                <a:gd name="connsiteY2" fmla="*/ 538400 h 546391"/>
                <a:gd name="connsiteX3" fmla="*/ 174789 w 1105812"/>
                <a:gd name="connsiteY3" fmla="*/ 377857 h 546391"/>
                <a:gd name="connsiteX0" fmla="*/ 60 w 915146"/>
                <a:gd name="connsiteY0" fmla="*/ 378424 h 429833"/>
                <a:gd name="connsiteX1" fmla="*/ 830699 w 915146"/>
                <a:gd name="connsiteY1" fmla="*/ 1495 h 429833"/>
                <a:gd name="connsiteX2" fmla="*/ 787131 w 915146"/>
                <a:gd name="connsiteY2" fmla="*/ 382753 h 429833"/>
                <a:gd name="connsiteX3" fmla="*/ 60 w 915146"/>
                <a:gd name="connsiteY3" fmla="*/ 378424 h 429833"/>
                <a:gd name="connsiteX0" fmla="*/ 60 w 917063"/>
                <a:gd name="connsiteY0" fmla="*/ 378425 h 589479"/>
                <a:gd name="connsiteX1" fmla="*/ 830699 w 917063"/>
                <a:gd name="connsiteY1" fmla="*/ 1496 h 589479"/>
                <a:gd name="connsiteX2" fmla="*/ 787131 w 917063"/>
                <a:gd name="connsiteY2" fmla="*/ 382754 h 589479"/>
                <a:gd name="connsiteX3" fmla="*/ 60 w 917063"/>
                <a:gd name="connsiteY3" fmla="*/ 378425 h 589479"/>
                <a:gd name="connsiteX0" fmla="*/ 3811 w 808579"/>
                <a:gd name="connsiteY0" fmla="*/ 451722 h 510501"/>
                <a:gd name="connsiteX1" fmla="*/ 505172 w 808579"/>
                <a:gd name="connsiteY1" fmla="*/ 1279 h 510501"/>
                <a:gd name="connsiteX2" fmla="*/ 790882 w 808579"/>
                <a:gd name="connsiteY2" fmla="*/ 456051 h 510501"/>
                <a:gd name="connsiteX3" fmla="*/ 3811 w 808579"/>
                <a:gd name="connsiteY3" fmla="*/ 451722 h 510501"/>
                <a:gd name="connsiteX0" fmla="*/ 3811 w 894255"/>
                <a:gd name="connsiteY0" fmla="*/ 456933 h 515712"/>
                <a:gd name="connsiteX1" fmla="*/ 505172 w 894255"/>
                <a:gd name="connsiteY1" fmla="*/ 6490 h 515712"/>
                <a:gd name="connsiteX2" fmla="*/ 790882 w 894255"/>
                <a:gd name="connsiteY2" fmla="*/ 461262 h 515712"/>
                <a:gd name="connsiteX3" fmla="*/ 3811 w 894255"/>
                <a:gd name="connsiteY3" fmla="*/ 456933 h 515712"/>
                <a:gd name="connsiteX0" fmla="*/ 3811 w 1027623"/>
                <a:gd name="connsiteY0" fmla="*/ 453691 h 566887"/>
                <a:gd name="connsiteX1" fmla="*/ 505172 w 1027623"/>
                <a:gd name="connsiteY1" fmla="*/ 3248 h 566887"/>
                <a:gd name="connsiteX2" fmla="*/ 790882 w 1027623"/>
                <a:gd name="connsiteY2" fmla="*/ 458020 h 566887"/>
                <a:gd name="connsiteX3" fmla="*/ 3811 w 1027623"/>
                <a:gd name="connsiteY3" fmla="*/ 453691 h 566887"/>
                <a:gd name="connsiteX0" fmla="*/ 6109 w 1029921"/>
                <a:gd name="connsiteY0" fmla="*/ 453691 h 566887"/>
                <a:gd name="connsiteX1" fmla="*/ 507470 w 1029921"/>
                <a:gd name="connsiteY1" fmla="*/ 3248 h 566887"/>
                <a:gd name="connsiteX2" fmla="*/ 793180 w 1029921"/>
                <a:gd name="connsiteY2" fmla="*/ 458020 h 566887"/>
                <a:gd name="connsiteX3" fmla="*/ 6109 w 1029921"/>
                <a:gd name="connsiteY3" fmla="*/ 453691 h 566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9921" h="566887">
                  <a:moveTo>
                    <a:pt x="6109" y="453691"/>
                  </a:moveTo>
                  <a:cubicBezTo>
                    <a:pt x="-41509" y="377896"/>
                    <a:pt x="195285" y="87542"/>
                    <a:pt x="507470" y="3248"/>
                  </a:cubicBezTo>
                  <a:cubicBezTo>
                    <a:pt x="1077686" y="-61886"/>
                    <a:pt x="1193823" y="879158"/>
                    <a:pt x="793180" y="458020"/>
                  </a:cubicBezTo>
                  <a:cubicBezTo>
                    <a:pt x="392537" y="36882"/>
                    <a:pt x="53727" y="529486"/>
                    <a:pt x="6109" y="453691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8" name="Rectangle 3">
            <a:extLst>
              <a:ext uri="{FF2B5EF4-FFF2-40B4-BE49-F238E27FC236}">
                <a16:creationId xmlns:a16="http://schemas.microsoft.com/office/drawing/2014/main" id="{19DAE4FE-6893-AC4A-AA86-4A9664B76ECB}"/>
              </a:ext>
            </a:extLst>
          </p:cNvPr>
          <p:cNvSpPr/>
          <p:nvPr/>
        </p:nvSpPr>
        <p:spPr>
          <a:xfrm>
            <a:off x="8631849" y="1118622"/>
            <a:ext cx="2663543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213D79"/>
              </a:buClr>
              <a:buSzPts val="2800"/>
              <a:defRPr/>
            </a:pPr>
            <a:r>
              <a:rPr lang="nb-NO" sz="1600" b="1" kern="0" dirty="0">
                <a:latin typeface="Raleway" pitchFamily="2" charset="77"/>
                <a:ea typeface="+mn-lt"/>
                <a:cs typeface="+mn-lt"/>
              </a:rPr>
              <a:t>To </a:t>
            </a:r>
            <a:r>
              <a:rPr lang="nb-NO" sz="1600" b="1" u="sng" kern="0" dirty="0" err="1">
                <a:latin typeface="Raleway" pitchFamily="2" charset="77"/>
                <a:ea typeface="+mn-lt"/>
                <a:cs typeface="+mn-lt"/>
              </a:rPr>
              <a:t>every</a:t>
            </a:r>
            <a:r>
              <a:rPr lang="nb-NO" sz="1600" b="1" kern="0" dirty="0">
                <a:latin typeface="Raleway" pitchFamily="2" charset="77"/>
                <a:ea typeface="+mn-lt"/>
                <a:cs typeface="+mn-lt"/>
              </a:rPr>
              <a:t> </a:t>
            </a:r>
            <a:r>
              <a:rPr lang="nb-NO" sz="1600" b="1" kern="0" dirty="0" err="1">
                <a:latin typeface="Raleway" pitchFamily="2" charset="77"/>
                <a:ea typeface="+mn-lt"/>
                <a:cs typeface="+mn-lt"/>
              </a:rPr>
              <a:t>participant</a:t>
            </a:r>
            <a:r>
              <a:rPr lang="nb-NO" sz="1600" b="1" kern="0" dirty="0">
                <a:latin typeface="Raleway" pitchFamily="2" charset="77"/>
                <a:ea typeface="+mn-lt"/>
                <a:cs typeface="+mn-lt"/>
              </a:rPr>
              <a:t> </a:t>
            </a:r>
            <a:r>
              <a:rPr lang="nb-NO" sz="1600" b="1" kern="0" dirty="0" err="1">
                <a:latin typeface="Raleway" pitchFamily="2" charset="77"/>
                <a:ea typeface="+mn-lt"/>
                <a:cs typeface="+mn-lt"/>
              </a:rPr>
              <a:t>give</a:t>
            </a:r>
            <a:r>
              <a:rPr lang="nb-NO" sz="1600" b="1" kern="0" dirty="0">
                <a:latin typeface="Raleway" pitchFamily="2" charset="77"/>
                <a:ea typeface="+mn-lt"/>
                <a:cs typeface="+mn-lt"/>
              </a:rPr>
              <a:t>: </a:t>
            </a:r>
          </a:p>
          <a:p>
            <a:pPr>
              <a:buClr>
                <a:srgbClr val="213D79"/>
              </a:buClr>
              <a:buSzPts val="2800"/>
              <a:defRPr/>
            </a:pPr>
            <a:endParaRPr lang="en-US" sz="1600" kern="0" dirty="0">
              <a:latin typeface="Raleway" pitchFamily="2" charset="77"/>
              <a:cs typeface="Arial"/>
            </a:endParaRPr>
          </a:p>
        </p:txBody>
      </p:sp>
      <p:pic>
        <p:nvPicPr>
          <p:cNvPr id="22" name="Bilde 21">
            <a:extLst>
              <a:ext uri="{FF2B5EF4-FFF2-40B4-BE49-F238E27FC236}">
                <a16:creationId xmlns:a16="http://schemas.microsoft.com/office/drawing/2014/main" id="{D4CB011F-DAE4-0D46-84CD-246A2DA7F34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6111" t="1019" r="1933" b="50000"/>
          <a:stretch/>
        </p:blipFill>
        <p:spPr>
          <a:xfrm rot="5400000">
            <a:off x="10810653" y="1580628"/>
            <a:ext cx="509534" cy="1105295"/>
          </a:xfrm>
          <a:prstGeom prst="rect">
            <a:avLst/>
          </a:prstGeom>
          <a:ln>
            <a:solidFill>
              <a:schemeClr val="tx2">
                <a:lumMod val="90000"/>
              </a:schemeClr>
            </a:solidFill>
          </a:ln>
        </p:spPr>
      </p:pic>
      <p:sp>
        <p:nvSpPr>
          <p:cNvPr id="27" name="Rectangle 3">
            <a:extLst>
              <a:ext uri="{FF2B5EF4-FFF2-40B4-BE49-F238E27FC236}">
                <a16:creationId xmlns:a16="http://schemas.microsoft.com/office/drawing/2014/main" id="{D8FD2628-49D1-4343-8D7F-CB42A359D9CB}"/>
              </a:ext>
            </a:extLst>
          </p:cNvPr>
          <p:cNvSpPr/>
          <p:nvPr/>
        </p:nvSpPr>
        <p:spPr>
          <a:xfrm>
            <a:off x="10444037" y="1484511"/>
            <a:ext cx="1174030" cy="25391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595959"/>
              </a:buClr>
              <a:buSzPts val="2800"/>
              <a:defRPr/>
            </a:pP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1x </a:t>
            </a:r>
            <a:r>
              <a:rPr lang="nb-NO" sz="1050" kern="0" dirty="0" err="1">
                <a:latin typeface="Raleway" pitchFamily="2" charset="77"/>
                <a:ea typeface="+mn-lt"/>
                <a:cs typeface="+mn-lt"/>
              </a:rPr>
              <a:t>Task</a:t>
            </a: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 #2</a:t>
            </a:r>
            <a:endParaRPr lang="en-US" sz="1050" kern="0" dirty="0">
              <a:latin typeface="Raleway" pitchFamily="2" charset="77"/>
              <a:cs typeface="Arial"/>
            </a:endParaRPr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AA011F75-C693-6F40-82E0-CCDB366A0F37}"/>
              </a:ext>
            </a:extLst>
          </p:cNvPr>
          <p:cNvSpPr/>
          <p:nvPr/>
        </p:nvSpPr>
        <p:spPr>
          <a:xfrm>
            <a:off x="8689929" y="1484742"/>
            <a:ext cx="1174030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595959"/>
              </a:buClr>
              <a:buSzPts val="2800"/>
              <a:defRPr/>
            </a:pP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1x </a:t>
            </a:r>
            <a:r>
              <a:rPr lang="nb-NO" sz="1050" kern="0" dirty="0" err="1">
                <a:latin typeface="Raleway" pitchFamily="2" charset="77"/>
                <a:ea typeface="+mn-lt"/>
                <a:cs typeface="+mn-lt"/>
              </a:rPr>
              <a:t>Task</a:t>
            </a: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 #1</a:t>
            </a:r>
            <a:endParaRPr lang="en-US" sz="1050" kern="0" dirty="0">
              <a:latin typeface="Raleway" pitchFamily="2" charset="77"/>
              <a:cs typeface="Arial"/>
            </a:endParaRPr>
          </a:p>
        </p:txBody>
      </p:sp>
      <p:sp>
        <p:nvSpPr>
          <p:cNvPr id="41" name="Rectangle 3">
            <a:extLst>
              <a:ext uri="{FF2B5EF4-FFF2-40B4-BE49-F238E27FC236}">
                <a16:creationId xmlns:a16="http://schemas.microsoft.com/office/drawing/2014/main" id="{B436E46E-02BD-984F-B594-4B20D1E50EAA}"/>
              </a:ext>
            </a:extLst>
          </p:cNvPr>
          <p:cNvSpPr/>
          <p:nvPr/>
        </p:nvSpPr>
        <p:spPr>
          <a:xfrm>
            <a:off x="8692858" y="2611585"/>
            <a:ext cx="1247860" cy="41549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595959"/>
              </a:buClr>
              <a:buSzPts val="2800"/>
              <a:defRPr/>
            </a:pP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1x </a:t>
            </a:r>
            <a:r>
              <a:rPr lang="nb-NO" sz="1050" kern="0" dirty="0" err="1">
                <a:latin typeface="Raleway" pitchFamily="2" charset="77"/>
                <a:ea typeface="+mn-lt"/>
                <a:cs typeface="+mn-lt"/>
              </a:rPr>
              <a:t>Name</a:t>
            </a: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 tag/ </a:t>
            </a:r>
            <a:r>
              <a:rPr lang="nb-NO" sz="1050" kern="0" dirty="0" err="1">
                <a:latin typeface="Raleway" pitchFamily="2" charset="77"/>
                <a:ea typeface="+mn-lt"/>
                <a:cs typeface="+mn-lt"/>
              </a:rPr>
              <a:t>Task</a:t>
            </a: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 #5b </a:t>
            </a:r>
            <a:endParaRPr lang="en-US" sz="1050" kern="0" dirty="0">
              <a:latin typeface="Raleway" pitchFamily="2" charset="77"/>
              <a:cs typeface="Arial"/>
            </a:endParaRPr>
          </a:p>
        </p:txBody>
      </p:sp>
      <p:sp>
        <p:nvSpPr>
          <p:cNvPr id="42" name="Rectangle 3">
            <a:extLst>
              <a:ext uri="{FF2B5EF4-FFF2-40B4-BE49-F238E27FC236}">
                <a16:creationId xmlns:a16="http://schemas.microsoft.com/office/drawing/2014/main" id="{3064AC78-2059-2A48-A6EB-5CC991E636FF}"/>
              </a:ext>
            </a:extLst>
          </p:cNvPr>
          <p:cNvSpPr/>
          <p:nvPr/>
        </p:nvSpPr>
        <p:spPr>
          <a:xfrm>
            <a:off x="10444037" y="2604411"/>
            <a:ext cx="1174030" cy="25391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595959"/>
              </a:buClr>
              <a:buSzPts val="2800"/>
              <a:defRPr/>
            </a:pP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Post </a:t>
            </a:r>
            <a:r>
              <a:rPr lang="nb-NO" sz="1050" kern="0" dirty="0" err="1">
                <a:latin typeface="Raleway" pitchFamily="2" charset="77"/>
                <a:ea typeface="+mn-lt"/>
                <a:cs typeface="+mn-lt"/>
              </a:rPr>
              <a:t>it´s</a:t>
            </a:r>
            <a:endParaRPr lang="en-US" sz="1050" kern="0" dirty="0">
              <a:latin typeface="Raleway" pitchFamily="2" charset="77"/>
              <a:cs typeface="Arial"/>
            </a:endParaRPr>
          </a:p>
        </p:txBody>
      </p:sp>
      <p:sp>
        <p:nvSpPr>
          <p:cNvPr id="43" name="Rectangle 3">
            <a:extLst>
              <a:ext uri="{FF2B5EF4-FFF2-40B4-BE49-F238E27FC236}">
                <a16:creationId xmlns:a16="http://schemas.microsoft.com/office/drawing/2014/main" id="{07AD1F8C-661A-B44E-B1A5-1A261823930F}"/>
              </a:ext>
            </a:extLst>
          </p:cNvPr>
          <p:cNvSpPr/>
          <p:nvPr/>
        </p:nvSpPr>
        <p:spPr>
          <a:xfrm>
            <a:off x="10552677" y="4056080"/>
            <a:ext cx="1174030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595959"/>
              </a:buClr>
              <a:buSzPts val="2800"/>
              <a:defRPr/>
            </a:pPr>
            <a:r>
              <a:rPr lang="nb-NO" sz="1050" kern="0" dirty="0">
                <a:latin typeface="Raleway" pitchFamily="2" charset="77"/>
                <a:ea typeface="+mn-lt"/>
                <a:cs typeface="+mn-lt"/>
              </a:rPr>
              <a:t>Pen </a:t>
            </a:r>
            <a:endParaRPr lang="en-US" sz="1050" kern="0" dirty="0">
              <a:latin typeface="Raleway" pitchFamily="2" charset="77"/>
              <a:cs typeface="Arial"/>
            </a:endParaRPr>
          </a:p>
        </p:txBody>
      </p:sp>
      <p:sp>
        <p:nvSpPr>
          <p:cNvPr id="49" name="Brettet hjørne 48">
            <a:extLst>
              <a:ext uri="{FF2B5EF4-FFF2-40B4-BE49-F238E27FC236}">
                <a16:creationId xmlns:a16="http://schemas.microsoft.com/office/drawing/2014/main" id="{1D41DDCC-7973-3945-AEA5-F38DABDD1ADF}"/>
              </a:ext>
            </a:extLst>
          </p:cNvPr>
          <p:cNvSpPr/>
          <p:nvPr/>
        </p:nvSpPr>
        <p:spPr>
          <a:xfrm rot="829346">
            <a:off x="10658689" y="3167750"/>
            <a:ext cx="345783" cy="345783"/>
          </a:xfrm>
          <a:prstGeom prst="foldedCorner">
            <a:avLst/>
          </a:prstGeom>
          <a:solidFill>
            <a:srgbClr val="FFAB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1" name="Brettet hjørne 50">
            <a:extLst>
              <a:ext uri="{FF2B5EF4-FFF2-40B4-BE49-F238E27FC236}">
                <a16:creationId xmlns:a16="http://schemas.microsoft.com/office/drawing/2014/main" id="{B00BD057-0CB3-C64F-B414-06F7358E7BA8}"/>
              </a:ext>
            </a:extLst>
          </p:cNvPr>
          <p:cNvSpPr/>
          <p:nvPr/>
        </p:nvSpPr>
        <p:spPr>
          <a:xfrm>
            <a:off x="10894042" y="3087365"/>
            <a:ext cx="345783" cy="345783"/>
          </a:xfrm>
          <a:prstGeom prst="foldedCorner">
            <a:avLst/>
          </a:prstGeom>
          <a:solidFill>
            <a:srgbClr val="5AA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2" name="Brettet hjørne 51">
            <a:extLst>
              <a:ext uri="{FF2B5EF4-FFF2-40B4-BE49-F238E27FC236}">
                <a16:creationId xmlns:a16="http://schemas.microsoft.com/office/drawing/2014/main" id="{C233BDAF-5188-4B47-8CCB-BE109B007E14}"/>
              </a:ext>
            </a:extLst>
          </p:cNvPr>
          <p:cNvSpPr/>
          <p:nvPr/>
        </p:nvSpPr>
        <p:spPr>
          <a:xfrm>
            <a:off x="11165695" y="3163133"/>
            <a:ext cx="345783" cy="345783"/>
          </a:xfrm>
          <a:prstGeom prst="foldedCorner">
            <a:avLst/>
          </a:prstGeom>
          <a:solidFill>
            <a:srgbClr val="5BE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6" name="Grafikk 55" descr="Penn med heldekkende fyll">
            <a:extLst>
              <a:ext uri="{FF2B5EF4-FFF2-40B4-BE49-F238E27FC236}">
                <a16:creationId xmlns:a16="http://schemas.microsoft.com/office/drawing/2014/main" id="{0637DD92-A1F2-504B-8916-E8DB295B156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700000">
            <a:off x="10725836" y="4074823"/>
            <a:ext cx="682195" cy="682195"/>
          </a:xfrm>
          <a:prstGeom prst="rect">
            <a:avLst/>
          </a:prstGeom>
        </p:spPr>
      </p:pic>
      <p:grpSp>
        <p:nvGrpSpPr>
          <p:cNvPr id="87" name="Gruppe 86">
            <a:extLst>
              <a:ext uri="{FF2B5EF4-FFF2-40B4-BE49-F238E27FC236}">
                <a16:creationId xmlns:a16="http://schemas.microsoft.com/office/drawing/2014/main" id="{C1D3FEC3-6860-F24F-8FFB-72192C6850BE}"/>
              </a:ext>
            </a:extLst>
          </p:cNvPr>
          <p:cNvGrpSpPr/>
          <p:nvPr/>
        </p:nvGrpSpPr>
        <p:grpSpPr>
          <a:xfrm>
            <a:off x="8764762" y="3025514"/>
            <a:ext cx="998409" cy="1503861"/>
            <a:chOff x="8764762" y="3025514"/>
            <a:chExt cx="998409" cy="1503861"/>
          </a:xfrm>
        </p:grpSpPr>
        <p:sp>
          <p:nvSpPr>
            <p:cNvPr id="64" name="Friform 63">
              <a:extLst>
                <a:ext uri="{FF2B5EF4-FFF2-40B4-BE49-F238E27FC236}">
                  <a16:creationId xmlns:a16="http://schemas.microsoft.com/office/drawing/2014/main" id="{9AD74361-182A-8F47-89FC-D5EB556943CF}"/>
                </a:ext>
              </a:extLst>
            </p:cNvPr>
            <p:cNvSpPr/>
            <p:nvPr/>
          </p:nvSpPr>
          <p:spPr>
            <a:xfrm rot="19563321">
              <a:off x="8914504" y="3025514"/>
              <a:ext cx="811787" cy="471243"/>
            </a:xfrm>
            <a:custGeom>
              <a:avLst/>
              <a:gdLst>
                <a:gd name="connsiteX0" fmla="*/ 1 w 931024"/>
                <a:gd name="connsiteY0" fmla="*/ 378540 h 557002"/>
                <a:gd name="connsiteX1" fmla="*/ 830640 w 931024"/>
                <a:gd name="connsiteY1" fmla="*/ 1611 h 557002"/>
                <a:gd name="connsiteX2" fmla="*/ 823659 w 931024"/>
                <a:gd name="connsiteY2" fmla="*/ 539083 h 557002"/>
                <a:gd name="connsiteX3" fmla="*/ 1 w 931024"/>
                <a:gd name="connsiteY3" fmla="*/ 378540 h 557002"/>
                <a:gd name="connsiteX0" fmla="*/ 174789 w 1105812"/>
                <a:gd name="connsiteY0" fmla="*/ 377857 h 546391"/>
                <a:gd name="connsiteX1" fmla="*/ 1005428 w 1105812"/>
                <a:gd name="connsiteY1" fmla="*/ 928 h 546391"/>
                <a:gd name="connsiteX2" fmla="*/ 998447 w 1105812"/>
                <a:gd name="connsiteY2" fmla="*/ 538400 h 546391"/>
                <a:gd name="connsiteX3" fmla="*/ 174789 w 1105812"/>
                <a:gd name="connsiteY3" fmla="*/ 377857 h 546391"/>
                <a:gd name="connsiteX0" fmla="*/ 60 w 915146"/>
                <a:gd name="connsiteY0" fmla="*/ 378424 h 429833"/>
                <a:gd name="connsiteX1" fmla="*/ 830699 w 915146"/>
                <a:gd name="connsiteY1" fmla="*/ 1495 h 429833"/>
                <a:gd name="connsiteX2" fmla="*/ 787131 w 915146"/>
                <a:gd name="connsiteY2" fmla="*/ 382753 h 429833"/>
                <a:gd name="connsiteX3" fmla="*/ 60 w 915146"/>
                <a:gd name="connsiteY3" fmla="*/ 378424 h 429833"/>
                <a:gd name="connsiteX0" fmla="*/ 60 w 917063"/>
                <a:gd name="connsiteY0" fmla="*/ 378425 h 589479"/>
                <a:gd name="connsiteX1" fmla="*/ 830699 w 917063"/>
                <a:gd name="connsiteY1" fmla="*/ 1496 h 589479"/>
                <a:gd name="connsiteX2" fmla="*/ 787131 w 917063"/>
                <a:gd name="connsiteY2" fmla="*/ 382754 h 589479"/>
                <a:gd name="connsiteX3" fmla="*/ 60 w 917063"/>
                <a:gd name="connsiteY3" fmla="*/ 378425 h 589479"/>
                <a:gd name="connsiteX0" fmla="*/ 3811 w 808579"/>
                <a:gd name="connsiteY0" fmla="*/ 451722 h 510501"/>
                <a:gd name="connsiteX1" fmla="*/ 505172 w 808579"/>
                <a:gd name="connsiteY1" fmla="*/ 1279 h 510501"/>
                <a:gd name="connsiteX2" fmla="*/ 790882 w 808579"/>
                <a:gd name="connsiteY2" fmla="*/ 456051 h 510501"/>
                <a:gd name="connsiteX3" fmla="*/ 3811 w 808579"/>
                <a:gd name="connsiteY3" fmla="*/ 451722 h 510501"/>
                <a:gd name="connsiteX0" fmla="*/ 3811 w 894255"/>
                <a:gd name="connsiteY0" fmla="*/ 456933 h 515712"/>
                <a:gd name="connsiteX1" fmla="*/ 505172 w 894255"/>
                <a:gd name="connsiteY1" fmla="*/ 6490 h 515712"/>
                <a:gd name="connsiteX2" fmla="*/ 790882 w 894255"/>
                <a:gd name="connsiteY2" fmla="*/ 461262 h 515712"/>
                <a:gd name="connsiteX3" fmla="*/ 3811 w 894255"/>
                <a:gd name="connsiteY3" fmla="*/ 456933 h 515712"/>
                <a:gd name="connsiteX0" fmla="*/ 3811 w 1027623"/>
                <a:gd name="connsiteY0" fmla="*/ 453691 h 566887"/>
                <a:gd name="connsiteX1" fmla="*/ 505172 w 1027623"/>
                <a:gd name="connsiteY1" fmla="*/ 3248 h 566887"/>
                <a:gd name="connsiteX2" fmla="*/ 790882 w 1027623"/>
                <a:gd name="connsiteY2" fmla="*/ 458020 h 566887"/>
                <a:gd name="connsiteX3" fmla="*/ 3811 w 1027623"/>
                <a:gd name="connsiteY3" fmla="*/ 453691 h 566887"/>
                <a:gd name="connsiteX0" fmla="*/ 6109 w 1029921"/>
                <a:gd name="connsiteY0" fmla="*/ 453691 h 566887"/>
                <a:gd name="connsiteX1" fmla="*/ 507470 w 1029921"/>
                <a:gd name="connsiteY1" fmla="*/ 3248 h 566887"/>
                <a:gd name="connsiteX2" fmla="*/ 793180 w 1029921"/>
                <a:gd name="connsiteY2" fmla="*/ 458020 h 566887"/>
                <a:gd name="connsiteX3" fmla="*/ 6109 w 1029921"/>
                <a:gd name="connsiteY3" fmla="*/ 453691 h 566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9921" h="566887">
                  <a:moveTo>
                    <a:pt x="6109" y="453691"/>
                  </a:moveTo>
                  <a:cubicBezTo>
                    <a:pt x="-41509" y="377896"/>
                    <a:pt x="195285" y="87542"/>
                    <a:pt x="507470" y="3248"/>
                  </a:cubicBezTo>
                  <a:cubicBezTo>
                    <a:pt x="1077686" y="-61886"/>
                    <a:pt x="1193823" y="879158"/>
                    <a:pt x="793180" y="458020"/>
                  </a:cubicBezTo>
                  <a:cubicBezTo>
                    <a:pt x="392537" y="36882"/>
                    <a:pt x="53727" y="529486"/>
                    <a:pt x="6109" y="453691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67" name="Rektangel 66">
              <a:extLst>
                <a:ext uri="{FF2B5EF4-FFF2-40B4-BE49-F238E27FC236}">
                  <a16:creationId xmlns:a16="http://schemas.microsoft.com/office/drawing/2014/main" id="{FA8C44D8-9327-BA4B-BA91-31F7312ED530}"/>
                </a:ext>
              </a:extLst>
            </p:cNvPr>
            <p:cNvSpPr/>
            <p:nvPr/>
          </p:nvSpPr>
          <p:spPr>
            <a:xfrm>
              <a:off x="8809289" y="3555367"/>
              <a:ext cx="507499" cy="785122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pic>
          <p:nvPicPr>
            <p:cNvPr id="66" name="Bilde 65" descr="Et bilde som inneholder tekst&#10;&#10;Automatisk generert beskrivelse">
              <a:extLst>
                <a:ext uri="{FF2B5EF4-FFF2-40B4-BE49-F238E27FC236}">
                  <a16:creationId xmlns:a16="http://schemas.microsoft.com/office/drawing/2014/main" id="{1E5D8759-A47C-A540-9427-277502F0E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479615">
              <a:off x="8764762" y="3828013"/>
              <a:ext cx="998409" cy="701362"/>
            </a:xfrm>
            <a:prstGeom prst="rect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</p:pic>
      </p:grpSp>
      <p:grpSp>
        <p:nvGrpSpPr>
          <p:cNvPr id="75" name="Gruppe 74">
            <a:extLst>
              <a:ext uri="{FF2B5EF4-FFF2-40B4-BE49-F238E27FC236}">
                <a16:creationId xmlns:a16="http://schemas.microsoft.com/office/drawing/2014/main" id="{BF77B6AF-C25B-5E4F-BDF3-EE0017DDA71A}"/>
              </a:ext>
            </a:extLst>
          </p:cNvPr>
          <p:cNvGrpSpPr/>
          <p:nvPr/>
        </p:nvGrpSpPr>
        <p:grpSpPr>
          <a:xfrm>
            <a:off x="8805938" y="1869431"/>
            <a:ext cx="1520974" cy="585809"/>
            <a:chOff x="435196" y="3509764"/>
            <a:chExt cx="1520974" cy="585809"/>
          </a:xfrm>
        </p:grpSpPr>
        <p:pic>
          <p:nvPicPr>
            <p:cNvPr id="73" name="Bilde 72">
              <a:extLst>
                <a:ext uri="{FF2B5EF4-FFF2-40B4-BE49-F238E27FC236}">
                  <a16:creationId xmlns:a16="http://schemas.microsoft.com/office/drawing/2014/main" id="{0D77AE8F-3D37-F24B-ABA4-28F8578CF2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t="44252"/>
            <a:stretch/>
          </p:blipFill>
          <p:spPr>
            <a:xfrm>
              <a:off x="435196" y="3510799"/>
              <a:ext cx="1360699" cy="584774"/>
            </a:xfrm>
            <a:prstGeom prst="rect">
              <a:avLst/>
            </a:prstGeom>
          </p:spPr>
        </p:pic>
        <p:sp>
          <p:nvSpPr>
            <p:cNvPr id="74" name="Trekant 73">
              <a:extLst>
                <a:ext uri="{FF2B5EF4-FFF2-40B4-BE49-F238E27FC236}">
                  <a16:creationId xmlns:a16="http://schemas.microsoft.com/office/drawing/2014/main" id="{D35E314E-BB7A-B242-A0D3-1C89005D5AE4}"/>
                </a:ext>
              </a:extLst>
            </p:cNvPr>
            <p:cNvSpPr/>
            <p:nvPr/>
          </p:nvSpPr>
          <p:spPr>
            <a:xfrm>
              <a:off x="1795895" y="3509764"/>
              <a:ext cx="160275" cy="425814"/>
            </a:xfrm>
            <a:prstGeom prst="triangle">
              <a:avLst>
                <a:gd name="adj" fmla="val 2076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</p:spTree>
    <p:extLst>
      <p:ext uri="{BB962C8B-B14F-4D97-AF65-F5344CB8AC3E}">
        <p14:creationId xmlns:p14="http://schemas.microsoft.com/office/powerpoint/2010/main" val="373297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240665" y="213871"/>
            <a:ext cx="111846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77">
              <a:defRPr/>
            </a:pPr>
            <a:r>
              <a:rPr lang="en-US" sz="4400" dirty="0">
                <a:solidFill>
                  <a:srgbClr val="213D79"/>
                </a:solidFill>
                <a:latin typeface="Raleway" pitchFamily="2" charset="77"/>
                <a:cs typeface="Arial"/>
                <a:sym typeface="Arial"/>
              </a:rPr>
              <a:t>The journey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0D25D586-69D1-7744-8A90-196D7BCD1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4412" y="1246671"/>
            <a:ext cx="10311829" cy="539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08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230242" y="358386"/>
            <a:ext cx="111846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77">
              <a:defRPr/>
            </a:pPr>
            <a:r>
              <a:rPr lang="en-US" sz="4400" dirty="0">
                <a:solidFill>
                  <a:srgbClr val="213D79"/>
                </a:solidFill>
                <a:latin typeface="Raleway" pitchFamily="2" charset="77"/>
                <a:cs typeface="Arial"/>
                <a:sym typeface="Arial"/>
              </a:rPr>
              <a:t>The dialogue experience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714A32C6-2E98-A142-AA42-B4199143BA46}"/>
              </a:ext>
            </a:extLst>
          </p:cNvPr>
          <p:cNvSpPr/>
          <p:nvPr/>
        </p:nvSpPr>
        <p:spPr>
          <a:xfrm>
            <a:off x="3080004" y="3170821"/>
            <a:ext cx="3015996" cy="256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EFAB2440-50D6-6D45-8764-7357B8559FB6}"/>
              </a:ext>
            </a:extLst>
          </p:cNvPr>
          <p:cNvSpPr/>
          <p:nvPr/>
        </p:nvSpPr>
        <p:spPr>
          <a:xfrm>
            <a:off x="6096000" y="3155518"/>
            <a:ext cx="3015996" cy="271335"/>
          </a:xfrm>
          <a:prstGeom prst="rect">
            <a:avLst/>
          </a:prstGeom>
          <a:solidFill>
            <a:srgbClr val="DDB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6FE84E8E-1714-1840-A9BA-53B6068EF4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73"/>
          <a:stretch/>
        </p:blipFill>
        <p:spPr>
          <a:xfrm>
            <a:off x="64008" y="3170821"/>
            <a:ext cx="3015996" cy="256032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1A18EE49-315F-2844-A8F0-6500EB538F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8673"/>
          <a:stretch/>
        </p:blipFill>
        <p:spPr>
          <a:xfrm>
            <a:off x="9111996" y="3170821"/>
            <a:ext cx="3015996" cy="256032"/>
          </a:xfrm>
          <a:prstGeom prst="rect">
            <a:avLst/>
          </a:prstGeom>
        </p:spPr>
      </p:pic>
      <p:sp>
        <p:nvSpPr>
          <p:cNvPr id="8" name="TextBox 21">
            <a:extLst>
              <a:ext uri="{FF2B5EF4-FFF2-40B4-BE49-F238E27FC236}">
                <a16:creationId xmlns:a16="http://schemas.microsoft.com/office/drawing/2014/main" id="{77F66585-7562-AA4E-8985-60087A739C3D}"/>
              </a:ext>
            </a:extLst>
          </p:cNvPr>
          <p:cNvSpPr txBox="1"/>
          <p:nvPr/>
        </p:nvSpPr>
        <p:spPr>
          <a:xfrm>
            <a:off x="374566" y="2708957"/>
            <a:ext cx="230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Raleway" panose="020B0503030101060003" pitchFamily="34" charset="77"/>
              </a:rPr>
              <a:t>Introduce</a:t>
            </a:r>
          </a:p>
        </p:txBody>
      </p:sp>
      <p:sp>
        <p:nvSpPr>
          <p:cNvPr id="10" name="TextBox 21">
            <a:extLst>
              <a:ext uri="{FF2B5EF4-FFF2-40B4-BE49-F238E27FC236}">
                <a16:creationId xmlns:a16="http://schemas.microsoft.com/office/drawing/2014/main" id="{75BD36F6-0650-D846-9E10-4646D4D20DAC}"/>
              </a:ext>
            </a:extLst>
          </p:cNvPr>
          <p:cNvSpPr txBox="1"/>
          <p:nvPr/>
        </p:nvSpPr>
        <p:spPr>
          <a:xfrm>
            <a:off x="3242954" y="2710375"/>
            <a:ext cx="230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Raleway" panose="020B0503030101060003" pitchFamily="34" charset="77"/>
              </a:rPr>
              <a:t>Explore</a:t>
            </a: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7A69EFF1-2DF8-5142-8F2B-B45508B953B2}"/>
              </a:ext>
            </a:extLst>
          </p:cNvPr>
          <p:cNvSpPr txBox="1"/>
          <p:nvPr/>
        </p:nvSpPr>
        <p:spPr>
          <a:xfrm>
            <a:off x="6054852" y="2710375"/>
            <a:ext cx="230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Raleway" panose="020B0503030101060003" pitchFamily="34" charset="77"/>
              </a:rPr>
              <a:t>Define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B2E1E2C-3AC6-1446-A096-8260B75CBE6F}"/>
              </a:ext>
            </a:extLst>
          </p:cNvPr>
          <p:cNvSpPr txBox="1"/>
          <p:nvPr/>
        </p:nvSpPr>
        <p:spPr>
          <a:xfrm>
            <a:off x="9111996" y="2694113"/>
            <a:ext cx="230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Raleway" panose="020B0503030101060003" pitchFamily="34" charset="77"/>
              </a:rPr>
              <a:t>Prepare</a:t>
            </a:r>
          </a:p>
        </p:txBody>
      </p:sp>
      <p:sp>
        <p:nvSpPr>
          <p:cNvPr id="13" name="TextBox 21">
            <a:extLst>
              <a:ext uri="{FF2B5EF4-FFF2-40B4-BE49-F238E27FC236}">
                <a16:creationId xmlns:a16="http://schemas.microsoft.com/office/drawing/2014/main" id="{224CEC7A-13C4-3643-8546-21FDD6F84C40}"/>
              </a:ext>
            </a:extLst>
          </p:cNvPr>
          <p:cNvSpPr txBox="1"/>
          <p:nvPr/>
        </p:nvSpPr>
        <p:spPr>
          <a:xfrm>
            <a:off x="374566" y="3647741"/>
            <a:ext cx="2302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aleway" panose="020B0503030101060003" pitchFamily="34" charset="77"/>
              </a:rPr>
              <a:t>Task 1:</a:t>
            </a:r>
          </a:p>
          <a:p>
            <a:r>
              <a:rPr lang="en-GB" sz="1400" dirty="0">
                <a:latin typeface="Raleway" panose="020B0503030101060003" pitchFamily="34" charset="77"/>
              </a:rPr>
              <a:t>Who are we..</a:t>
            </a:r>
          </a:p>
        </p:txBody>
      </p:sp>
      <p:sp>
        <p:nvSpPr>
          <p:cNvPr id="14" name="TextBox 21">
            <a:extLst>
              <a:ext uri="{FF2B5EF4-FFF2-40B4-BE49-F238E27FC236}">
                <a16:creationId xmlns:a16="http://schemas.microsoft.com/office/drawing/2014/main" id="{B13CFBBB-389B-244C-8A3B-18B0AE58A7B9}"/>
              </a:ext>
            </a:extLst>
          </p:cNvPr>
          <p:cNvSpPr txBox="1"/>
          <p:nvPr/>
        </p:nvSpPr>
        <p:spPr>
          <a:xfrm>
            <a:off x="3242954" y="3647741"/>
            <a:ext cx="23029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aleway" panose="020B0503030101060003" pitchFamily="34" charset="77"/>
              </a:rPr>
              <a:t>Task 3:</a:t>
            </a:r>
          </a:p>
          <a:p>
            <a:r>
              <a:rPr lang="en-GB" sz="1400" dirty="0">
                <a:latin typeface="Raleway" panose="020B0503030101060003" pitchFamily="34" charset="77"/>
              </a:rPr>
              <a:t>The obstacles and opportunities are..</a:t>
            </a:r>
          </a:p>
        </p:txBody>
      </p:sp>
      <p:sp>
        <p:nvSpPr>
          <p:cNvPr id="15" name="TextBox 21">
            <a:extLst>
              <a:ext uri="{FF2B5EF4-FFF2-40B4-BE49-F238E27FC236}">
                <a16:creationId xmlns:a16="http://schemas.microsoft.com/office/drawing/2014/main" id="{270E91FE-D777-B044-B3BD-D5F7A524CB6F}"/>
              </a:ext>
            </a:extLst>
          </p:cNvPr>
          <p:cNvSpPr txBox="1"/>
          <p:nvPr/>
        </p:nvSpPr>
        <p:spPr>
          <a:xfrm>
            <a:off x="374566" y="4184189"/>
            <a:ext cx="2302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aleway" panose="020B0503030101060003" pitchFamily="34" charset="77"/>
              </a:rPr>
              <a:t>Task 2:</a:t>
            </a:r>
          </a:p>
          <a:p>
            <a:r>
              <a:rPr lang="en-GB" sz="1400" dirty="0">
                <a:latin typeface="Raleway" panose="020B0503030101060003" pitchFamily="34" charset="77"/>
              </a:rPr>
              <a:t>What we care about is..</a:t>
            </a: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54A8627F-F19C-9847-9A6A-940020DACAC1}"/>
              </a:ext>
            </a:extLst>
          </p:cNvPr>
          <p:cNvSpPr txBox="1"/>
          <p:nvPr/>
        </p:nvSpPr>
        <p:spPr>
          <a:xfrm>
            <a:off x="6054852" y="3647741"/>
            <a:ext cx="23029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aleway" panose="020B0503030101060003" pitchFamily="34" charset="77"/>
              </a:rPr>
              <a:t>Task 4:</a:t>
            </a:r>
          </a:p>
          <a:p>
            <a:r>
              <a:rPr lang="en-GB" sz="1400" dirty="0">
                <a:latin typeface="Raleway" panose="020B0503030101060003" pitchFamily="34" charset="77"/>
              </a:rPr>
              <a:t>The idea needs to consider..</a:t>
            </a:r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id="{51045C9A-C548-E949-9BC7-09B6BB82EC3A}"/>
              </a:ext>
            </a:extLst>
          </p:cNvPr>
          <p:cNvSpPr txBox="1"/>
          <p:nvPr/>
        </p:nvSpPr>
        <p:spPr>
          <a:xfrm>
            <a:off x="9111996" y="3647741"/>
            <a:ext cx="23029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aleway" panose="020B0503030101060003" pitchFamily="34" charset="77"/>
              </a:rPr>
              <a:t>Task 5:</a:t>
            </a:r>
          </a:p>
          <a:p>
            <a:r>
              <a:rPr lang="en-GB" sz="1400" dirty="0">
                <a:latin typeface="Raleway" panose="020B0503030101060003" pitchFamily="34" charset="77"/>
              </a:rPr>
              <a:t>The actions that need to be taken are.. (A: General, B: Individual)</a:t>
            </a:r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id="{912B8042-8ED0-8143-93D9-589BC9831FFE}"/>
              </a:ext>
            </a:extLst>
          </p:cNvPr>
          <p:cNvSpPr txBox="1"/>
          <p:nvPr/>
        </p:nvSpPr>
        <p:spPr>
          <a:xfrm>
            <a:off x="374566" y="5049821"/>
            <a:ext cx="230293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aleway" panose="020B0503030101060003" pitchFamily="34" charset="77"/>
              </a:rPr>
              <a:t>Goal:</a:t>
            </a:r>
          </a:p>
          <a:p>
            <a:r>
              <a:rPr lang="en-GB" sz="1400" dirty="0">
                <a:latin typeface="Raleway" panose="020B0503030101060003" pitchFamily="34" charset="77"/>
              </a:rPr>
              <a:t>To get to know each other, create a safe space and mutual understanding of each others unique perspectives</a:t>
            </a:r>
          </a:p>
        </p:txBody>
      </p:sp>
      <p:sp>
        <p:nvSpPr>
          <p:cNvPr id="19" name="TextBox 21">
            <a:extLst>
              <a:ext uri="{FF2B5EF4-FFF2-40B4-BE49-F238E27FC236}">
                <a16:creationId xmlns:a16="http://schemas.microsoft.com/office/drawing/2014/main" id="{C62958D7-D49E-C345-9368-B33A1E8B812D}"/>
              </a:ext>
            </a:extLst>
          </p:cNvPr>
          <p:cNvSpPr txBox="1"/>
          <p:nvPr/>
        </p:nvSpPr>
        <p:spPr>
          <a:xfrm>
            <a:off x="3242954" y="5049821"/>
            <a:ext cx="23029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aleway" panose="020B0503030101060003" pitchFamily="34" charset="77"/>
              </a:rPr>
              <a:t>Goal:</a:t>
            </a:r>
          </a:p>
          <a:p>
            <a:r>
              <a:rPr lang="en-GB" sz="1400" dirty="0">
                <a:latin typeface="Raleway" panose="020B0503030101060003" pitchFamily="34" charset="77"/>
              </a:rPr>
              <a:t>To explore all angles of the idea, to be able to ideate on solutions that meet systemic complexity </a:t>
            </a: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84609FE7-E5F9-164F-8A44-964A949BFF97}"/>
              </a:ext>
            </a:extLst>
          </p:cNvPr>
          <p:cNvSpPr txBox="1"/>
          <p:nvPr/>
        </p:nvSpPr>
        <p:spPr>
          <a:xfrm>
            <a:off x="6054852" y="5049821"/>
            <a:ext cx="23029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aleway" panose="020B0503030101060003" pitchFamily="34" charset="77"/>
              </a:rPr>
              <a:t>Goal:</a:t>
            </a:r>
          </a:p>
          <a:p>
            <a:r>
              <a:rPr lang="en-GB" sz="1400" dirty="0">
                <a:latin typeface="Raleway" panose="020B0503030101060003" pitchFamily="34" charset="77"/>
              </a:rPr>
              <a:t>To revise the idea with further detail, and reflect different opinions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D2942140-BD9A-2243-ACA6-677C1E1695E3}"/>
              </a:ext>
            </a:extLst>
          </p:cNvPr>
          <p:cNvSpPr txBox="1"/>
          <p:nvPr/>
        </p:nvSpPr>
        <p:spPr>
          <a:xfrm>
            <a:off x="9111996" y="5049821"/>
            <a:ext cx="230293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aleway" panose="020B0503030101060003" pitchFamily="34" charset="77"/>
              </a:rPr>
              <a:t>Goal: </a:t>
            </a:r>
          </a:p>
          <a:p>
            <a:r>
              <a:rPr lang="en-GB" sz="1400" dirty="0">
                <a:latin typeface="Raleway" panose="020B0503030101060003" pitchFamily="34" charset="77"/>
              </a:rPr>
              <a:t>To detail actionable initiatives everyone, and the people around the table can take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7194CA-00EA-2943-8CC3-9F19D9DE2DCD}"/>
              </a:ext>
            </a:extLst>
          </p:cNvPr>
          <p:cNvSpPr txBox="1"/>
          <p:nvPr/>
        </p:nvSpPr>
        <p:spPr>
          <a:xfrm>
            <a:off x="371866" y="1521091"/>
            <a:ext cx="25954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Raleway" panose="020B0503030101060003" pitchFamily="34" charset="77"/>
              </a:rPr>
              <a:t>“I </a:t>
            </a:r>
            <a:r>
              <a:rPr lang="en-GB" sz="1400" b="1" dirty="0">
                <a:latin typeface="Raleway" panose="020B0503030101060003" pitchFamily="34" charset="77"/>
              </a:rPr>
              <a:t>connect</a:t>
            </a:r>
            <a:r>
              <a:rPr lang="en-GB" sz="1400" dirty="0">
                <a:latin typeface="Raleway" panose="020B0503030101060003" pitchFamily="34" charset="77"/>
              </a:rPr>
              <a:t> with the participants and feel </a:t>
            </a:r>
            <a:r>
              <a:rPr lang="en-GB" sz="1400" b="1" dirty="0">
                <a:latin typeface="Raleway" panose="020B0503030101060003" pitchFamily="34" charset="77"/>
              </a:rPr>
              <a:t>comfortable</a:t>
            </a:r>
            <a:r>
              <a:rPr lang="en-GB" sz="1400" dirty="0">
                <a:latin typeface="Raleway" panose="020B0503030101060003" pitchFamily="34" charset="77"/>
              </a:rPr>
              <a:t> enough to participate”</a:t>
            </a:r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B8FA5C02-9416-D841-934B-F7EE870D9776}"/>
              </a:ext>
            </a:extLst>
          </p:cNvPr>
          <p:cNvSpPr txBox="1"/>
          <p:nvPr/>
        </p:nvSpPr>
        <p:spPr>
          <a:xfrm>
            <a:off x="3242954" y="1525180"/>
            <a:ext cx="23873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Raleway" panose="020B0503030101060003" pitchFamily="34" charset="77"/>
              </a:rPr>
              <a:t>“With </a:t>
            </a:r>
            <a:r>
              <a:rPr lang="en-GB" sz="1400" dirty="0" err="1">
                <a:latin typeface="Raleway" panose="020B0503030101060003" pitchFamily="34" charset="77"/>
              </a:rPr>
              <a:t>everyones</a:t>
            </a:r>
            <a:r>
              <a:rPr lang="en-GB" sz="1400" dirty="0">
                <a:latin typeface="Raleway" panose="020B0503030101060003" pitchFamily="34" charset="77"/>
              </a:rPr>
              <a:t>  </a:t>
            </a:r>
            <a:r>
              <a:rPr lang="en-GB" sz="1400" b="1" dirty="0">
                <a:latin typeface="Raleway" panose="020B0503030101060003" pitchFamily="34" charset="77"/>
              </a:rPr>
              <a:t>perspectives</a:t>
            </a:r>
            <a:r>
              <a:rPr lang="en-GB" sz="1400" dirty="0">
                <a:latin typeface="Raleway" panose="020B0503030101060003" pitchFamily="34" charset="77"/>
              </a:rPr>
              <a:t> we can approach the idea from </a:t>
            </a:r>
            <a:r>
              <a:rPr lang="en-GB" sz="1400" b="1" dirty="0">
                <a:latin typeface="Raleway" panose="020B0503030101060003" pitchFamily="34" charset="77"/>
              </a:rPr>
              <a:t>different</a:t>
            </a:r>
            <a:r>
              <a:rPr lang="en-GB" sz="1400" dirty="0">
                <a:latin typeface="Raleway" panose="020B0503030101060003" pitchFamily="34" charset="77"/>
              </a:rPr>
              <a:t> angles”</a:t>
            </a:r>
          </a:p>
        </p:txBody>
      </p:sp>
      <p:sp>
        <p:nvSpPr>
          <p:cNvPr id="24" name="TextBox 21">
            <a:extLst>
              <a:ext uri="{FF2B5EF4-FFF2-40B4-BE49-F238E27FC236}">
                <a16:creationId xmlns:a16="http://schemas.microsoft.com/office/drawing/2014/main" id="{6CEEE513-5F4E-654A-8E11-5D793540BEF4}"/>
              </a:ext>
            </a:extLst>
          </p:cNvPr>
          <p:cNvSpPr txBox="1"/>
          <p:nvPr/>
        </p:nvSpPr>
        <p:spPr>
          <a:xfrm>
            <a:off x="6054852" y="1525180"/>
            <a:ext cx="23873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Raleway" panose="020B0503030101060003" pitchFamily="34" charset="77"/>
              </a:rPr>
              <a:t>“Based on our discussions we are able </a:t>
            </a:r>
            <a:r>
              <a:rPr lang="en-GB" sz="1400" b="1" dirty="0">
                <a:latin typeface="Raleway" panose="020B0503030101060003" pitchFamily="34" charset="77"/>
              </a:rPr>
              <a:t>land</a:t>
            </a:r>
            <a:r>
              <a:rPr lang="en-GB" sz="1400" dirty="0">
                <a:latin typeface="Raleway" panose="020B0503030101060003" pitchFamily="34" charset="77"/>
              </a:rPr>
              <a:t> some </a:t>
            </a:r>
            <a:r>
              <a:rPr lang="en-GB" sz="1400" b="1" dirty="0">
                <a:latin typeface="Raleway" panose="020B0503030101060003" pitchFamily="34" charset="77"/>
              </a:rPr>
              <a:t>key factors </a:t>
            </a:r>
            <a:r>
              <a:rPr lang="en-GB" sz="1400" dirty="0">
                <a:latin typeface="Raleway" panose="020B0503030101060003" pitchFamily="34" charset="77"/>
              </a:rPr>
              <a:t>for success”</a:t>
            </a:r>
            <a:endParaRPr lang="en-GB" sz="1400" dirty="0">
              <a:highlight>
                <a:srgbClr val="FFFF00"/>
              </a:highlight>
              <a:latin typeface="Raleway" panose="020B0503030101060003" pitchFamily="34" charset="77"/>
            </a:endParaRPr>
          </a:p>
        </p:txBody>
      </p:sp>
      <p:sp>
        <p:nvSpPr>
          <p:cNvPr id="25" name="TextBox 21">
            <a:extLst>
              <a:ext uri="{FF2B5EF4-FFF2-40B4-BE49-F238E27FC236}">
                <a16:creationId xmlns:a16="http://schemas.microsoft.com/office/drawing/2014/main" id="{8D97750D-3DD0-894C-94F6-13C8BAD3DE6C}"/>
              </a:ext>
            </a:extLst>
          </p:cNvPr>
          <p:cNvSpPr txBox="1"/>
          <p:nvPr/>
        </p:nvSpPr>
        <p:spPr>
          <a:xfrm>
            <a:off x="9111996" y="1525180"/>
            <a:ext cx="22070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Raleway" panose="020B0503030101060003" pitchFamily="34" charset="77"/>
              </a:rPr>
              <a:t>“I know what </a:t>
            </a:r>
            <a:r>
              <a:rPr lang="en-GB" sz="1400" b="1" dirty="0">
                <a:latin typeface="Raleway" panose="020B0503030101060003" pitchFamily="34" charset="77"/>
              </a:rPr>
              <a:t>should be done</a:t>
            </a:r>
            <a:r>
              <a:rPr lang="en-GB" sz="1400" dirty="0">
                <a:latin typeface="Raleway" panose="020B0503030101060003" pitchFamily="34" charset="77"/>
              </a:rPr>
              <a:t>, and </a:t>
            </a:r>
            <a:r>
              <a:rPr lang="en-GB" sz="1400" b="1" dirty="0">
                <a:latin typeface="Raleway" panose="020B0503030101060003" pitchFamily="34" charset="77"/>
              </a:rPr>
              <a:t>how I can contribute</a:t>
            </a:r>
            <a:r>
              <a:rPr lang="en-GB" sz="1400" dirty="0">
                <a:latin typeface="Raleway" panose="020B0503030101060003" pitchFamily="34" charset="77"/>
              </a:rPr>
              <a:t> to the cause!”</a:t>
            </a:r>
            <a:endParaRPr lang="en-GB" sz="1400" dirty="0">
              <a:highlight>
                <a:srgbClr val="FFFF00"/>
              </a:highlight>
              <a:latin typeface="Raleway" panose="020B05030301010600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29836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9D4F8008-F028-C243-872C-DE3A942E2ADA}"/>
              </a:ext>
            </a:extLst>
          </p:cNvPr>
          <p:cNvSpPr/>
          <p:nvPr/>
        </p:nvSpPr>
        <p:spPr>
          <a:xfrm>
            <a:off x="3543300" y="1938866"/>
            <a:ext cx="2370667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1530EB2-B724-7240-AB92-3353F1001063}"/>
              </a:ext>
            </a:extLst>
          </p:cNvPr>
          <p:cNvSpPr/>
          <p:nvPr/>
        </p:nvSpPr>
        <p:spPr>
          <a:xfrm>
            <a:off x="8661400" y="1926166"/>
            <a:ext cx="2370667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9B3B41D0-3EF1-3A4A-9D71-7497CA1CC41A}"/>
              </a:ext>
            </a:extLst>
          </p:cNvPr>
          <p:cNvSpPr/>
          <p:nvPr/>
        </p:nvSpPr>
        <p:spPr>
          <a:xfrm>
            <a:off x="984031" y="601426"/>
            <a:ext cx="3531476" cy="1087821"/>
          </a:xfrm>
          <a:prstGeom prst="homePlate">
            <a:avLst/>
          </a:prstGeom>
          <a:solidFill>
            <a:srgbClr val="B4C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Chevron 14">
            <a:extLst>
              <a:ext uri="{FF2B5EF4-FFF2-40B4-BE49-F238E27FC236}">
                <a16:creationId xmlns:a16="http://schemas.microsoft.com/office/drawing/2014/main" id="{D481EBEA-F0F8-0743-8652-052B72169008}"/>
              </a:ext>
            </a:extLst>
          </p:cNvPr>
          <p:cNvSpPr/>
          <p:nvPr/>
        </p:nvSpPr>
        <p:spPr>
          <a:xfrm>
            <a:off x="4247495" y="601426"/>
            <a:ext cx="3673365" cy="1103586"/>
          </a:xfrm>
          <a:prstGeom prst="chevron">
            <a:avLst/>
          </a:prstGeom>
          <a:solidFill>
            <a:srgbClr val="F0DCD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Chevron 15">
            <a:extLst>
              <a:ext uri="{FF2B5EF4-FFF2-40B4-BE49-F238E27FC236}">
                <a16:creationId xmlns:a16="http://schemas.microsoft.com/office/drawing/2014/main" id="{713076E6-72EB-FC41-915F-3380A2D084EA}"/>
              </a:ext>
            </a:extLst>
          </p:cNvPr>
          <p:cNvSpPr/>
          <p:nvPr/>
        </p:nvSpPr>
        <p:spPr>
          <a:xfrm>
            <a:off x="7634454" y="601426"/>
            <a:ext cx="3673365" cy="1103586"/>
          </a:xfrm>
          <a:prstGeom prst="chevron">
            <a:avLst/>
          </a:prstGeom>
          <a:solidFill>
            <a:srgbClr val="F0DCD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alpha val="4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6C7284-4650-014F-8F4D-8D0ED501B506}"/>
              </a:ext>
            </a:extLst>
          </p:cNvPr>
          <p:cNvSpPr txBox="1"/>
          <p:nvPr/>
        </p:nvSpPr>
        <p:spPr>
          <a:xfrm>
            <a:off x="1614651" y="822144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Raleway SemiBold" panose="020B0503030101060003" pitchFamily="34" charset="77"/>
              </a:rPr>
              <a:t>PLAN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2D0FA7-281D-9B4D-8269-7E51FAD742AF}"/>
              </a:ext>
            </a:extLst>
          </p:cNvPr>
          <p:cNvSpPr txBox="1"/>
          <p:nvPr/>
        </p:nvSpPr>
        <p:spPr>
          <a:xfrm>
            <a:off x="5101458" y="853674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DDB3AE">
                    <a:alpha val="40000"/>
                  </a:srgbClr>
                </a:solidFill>
                <a:latin typeface="Raleway SemiBold" panose="020B0503030101060003" pitchFamily="34" charset="77"/>
              </a:rPr>
              <a:t>DISCUSS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ADC4F3-87AF-3948-AEAD-58527470355C}"/>
              </a:ext>
            </a:extLst>
          </p:cNvPr>
          <p:cNvSpPr txBox="1"/>
          <p:nvPr/>
        </p:nvSpPr>
        <p:spPr>
          <a:xfrm>
            <a:off x="9023569" y="853674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solidFill>
                  <a:srgbClr val="DDB3AE">
                    <a:alpha val="40000"/>
                  </a:srgbClr>
                </a:solidFill>
                <a:latin typeface="Raleway SemiBold" panose="020B0503030101060003" pitchFamily="34" charset="77"/>
              </a:rPr>
              <a:t>ACT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2B807-3989-0144-8025-691539CA7A81}"/>
              </a:ext>
            </a:extLst>
          </p:cNvPr>
          <p:cNvSpPr/>
          <p:nvPr/>
        </p:nvSpPr>
        <p:spPr>
          <a:xfrm>
            <a:off x="990600" y="1938866"/>
            <a:ext cx="2370667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91B0B97-269F-E84D-B228-F1E26B7FC575}"/>
              </a:ext>
            </a:extLst>
          </p:cNvPr>
          <p:cNvSpPr txBox="1"/>
          <p:nvPr/>
        </p:nvSpPr>
        <p:spPr>
          <a:xfrm>
            <a:off x="1028700" y="2057401"/>
            <a:ext cx="230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Raleway" panose="020B0503030101060003" pitchFamily="34" charset="77"/>
              </a:rPr>
              <a:t>Make a good plan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9C9600-E72E-EC4F-8B47-4F37B3E5C509}"/>
              </a:ext>
            </a:extLst>
          </p:cNvPr>
          <p:cNvSpPr txBox="1"/>
          <p:nvPr/>
        </p:nvSpPr>
        <p:spPr>
          <a:xfrm>
            <a:off x="3581400" y="2057401"/>
            <a:ext cx="2302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latin typeface="Raleway" panose="020B0503030101060003" pitchFamily="34" charset="77"/>
              </a:rPr>
              <a:t>Invite the right people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E0DD8E1-132B-0C4D-9965-16E48543B5B5}"/>
              </a:ext>
            </a:extLst>
          </p:cNvPr>
          <p:cNvSpPr txBox="1"/>
          <p:nvPr/>
        </p:nvSpPr>
        <p:spPr>
          <a:xfrm>
            <a:off x="5952067" y="2019301"/>
            <a:ext cx="2302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Raleway" panose="020B0503030101060003" pitchFamily="34" charset="77"/>
              </a:rPr>
              <a:t>Inform your participants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72C505-559A-0F4C-BD81-5DE04466122A}"/>
              </a:ext>
            </a:extLst>
          </p:cNvPr>
          <p:cNvSpPr txBox="1"/>
          <p:nvPr/>
        </p:nvSpPr>
        <p:spPr>
          <a:xfrm>
            <a:off x="8699500" y="2006601"/>
            <a:ext cx="2302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latin typeface="Raleway" panose="020B0503030101060003" pitchFamily="34" charset="77"/>
              </a:rPr>
              <a:t>Get</a:t>
            </a:r>
          </a:p>
          <a:p>
            <a:pPr algn="ctr"/>
            <a:r>
              <a:rPr lang="en-GB" sz="2000">
                <a:latin typeface="Raleway" panose="020B0503030101060003" pitchFamily="34" charset="77"/>
              </a:rPr>
              <a:t>ready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61F9A33-CCDF-1B44-8556-436DF99C1A16}"/>
              </a:ext>
            </a:extLst>
          </p:cNvPr>
          <p:cNvCxnSpPr>
            <a:cxnSpLocks/>
          </p:cNvCxnSpPr>
          <p:nvPr/>
        </p:nvCxnSpPr>
        <p:spPr>
          <a:xfrm>
            <a:off x="11010900" y="2374900"/>
            <a:ext cx="558800" cy="0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D406F92-4F05-5A4B-A8F0-83456B2945DD}"/>
              </a:ext>
            </a:extLst>
          </p:cNvPr>
          <p:cNvSpPr txBox="1"/>
          <p:nvPr/>
        </p:nvSpPr>
        <p:spPr>
          <a:xfrm>
            <a:off x="1079500" y="2984500"/>
            <a:ext cx="2311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Develop an objective(s)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Develop a dialogue theme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Select time and date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Make an agenda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Select a suitable venue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Dialogue forum budget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3EC9A9-A642-074A-964D-A33998EB3A19}"/>
              </a:ext>
            </a:extLst>
          </p:cNvPr>
          <p:cNvSpPr txBox="1"/>
          <p:nvPr/>
        </p:nvSpPr>
        <p:spPr>
          <a:xfrm>
            <a:off x="3556000" y="2984500"/>
            <a:ext cx="2311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Decide on invitation system (e-mail or Eventbrite)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Refer to the invitation resource for guidance on whom to invite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Make a register with potential participants to invite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Invite participants &amp; keep track of participant confirmation in register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0FA8671-550F-6841-8AD4-B940D3107235}"/>
              </a:ext>
            </a:extLst>
          </p:cNvPr>
          <p:cNvSpPr txBox="1"/>
          <p:nvPr/>
        </p:nvSpPr>
        <p:spPr>
          <a:xfrm>
            <a:off x="6246284" y="2984500"/>
            <a:ext cx="2311400" cy="249299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Prepare Pre-read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1-2 weeks before the Dialogue Forum: send final confirmation to registered participants via recommended system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/>
              </a:rPr>
              <a:t>Attach Pre-read, Code of Conduct and Consent Form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47E81C-ACF9-9844-B581-4C8B71E1969E}"/>
              </a:ext>
            </a:extLst>
          </p:cNvPr>
          <p:cNvSpPr txBox="1"/>
          <p:nvPr/>
        </p:nvSpPr>
        <p:spPr>
          <a:xfrm>
            <a:off x="8890000" y="2781300"/>
            <a:ext cx="231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 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Identify moderator &amp; provide training on tool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And more…</a:t>
            </a:r>
          </a:p>
        </p:txBody>
      </p:sp>
    </p:spTree>
    <p:extLst>
      <p:ext uri="{BB962C8B-B14F-4D97-AF65-F5344CB8AC3E}">
        <p14:creationId xmlns:p14="http://schemas.microsoft.com/office/powerpoint/2010/main" val="1796616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8">
            <a:extLst>
              <a:ext uri="{FF2B5EF4-FFF2-40B4-BE49-F238E27FC236}">
                <a16:creationId xmlns:a16="http://schemas.microsoft.com/office/drawing/2014/main" id="{FBE7799A-3DC3-214E-8DE7-345B33D9759C}"/>
              </a:ext>
            </a:extLst>
          </p:cNvPr>
          <p:cNvSpPr/>
          <p:nvPr/>
        </p:nvSpPr>
        <p:spPr>
          <a:xfrm>
            <a:off x="3543300" y="1938866"/>
            <a:ext cx="2370667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Rectangle 31">
            <a:extLst>
              <a:ext uri="{FF2B5EF4-FFF2-40B4-BE49-F238E27FC236}">
                <a16:creationId xmlns:a16="http://schemas.microsoft.com/office/drawing/2014/main" id="{6B27B1E6-C7DA-7649-8FC0-1BFC8B2481D0}"/>
              </a:ext>
            </a:extLst>
          </p:cNvPr>
          <p:cNvSpPr/>
          <p:nvPr/>
        </p:nvSpPr>
        <p:spPr>
          <a:xfrm>
            <a:off x="6108700" y="1926166"/>
            <a:ext cx="2370667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Rectangle 32">
            <a:extLst>
              <a:ext uri="{FF2B5EF4-FFF2-40B4-BE49-F238E27FC236}">
                <a16:creationId xmlns:a16="http://schemas.microsoft.com/office/drawing/2014/main" id="{7388935A-AC59-AB41-9D1D-82DACE43A27E}"/>
              </a:ext>
            </a:extLst>
          </p:cNvPr>
          <p:cNvSpPr/>
          <p:nvPr/>
        </p:nvSpPr>
        <p:spPr>
          <a:xfrm>
            <a:off x="8661400" y="1926166"/>
            <a:ext cx="2370667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Pentagon 11">
            <a:extLst>
              <a:ext uri="{FF2B5EF4-FFF2-40B4-BE49-F238E27FC236}">
                <a16:creationId xmlns:a16="http://schemas.microsoft.com/office/drawing/2014/main" id="{F9A8B2B4-F358-6144-968B-CC8457AB793A}"/>
              </a:ext>
            </a:extLst>
          </p:cNvPr>
          <p:cNvSpPr/>
          <p:nvPr/>
        </p:nvSpPr>
        <p:spPr>
          <a:xfrm>
            <a:off x="984031" y="601426"/>
            <a:ext cx="3531476" cy="1087821"/>
          </a:xfrm>
          <a:prstGeom prst="homePlate">
            <a:avLst/>
          </a:prstGeom>
          <a:solidFill>
            <a:srgbClr val="F0DCD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7" name="Chevron 14">
            <a:extLst>
              <a:ext uri="{FF2B5EF4-FFF2-40B4-BE49-F238E27FC236}">
                <a16:creationId xmlns:a16="http://schemas.microsoft.com/office/drawing/2014/main" id="{6EBE90C6-E9EC-7949-9635-D9421BB10C90}"/>
              </a:ext>
            </a:extLst>
          </p:cNvPr>
          <p:cNvSpPr/>
          <p:nvPr/>
        </p:nvSpPr>
        <p:spPr>
          <a:xfrm>
            <a:off x="4247495" y="601426"/>
            <a:ext cx="3673365" cy="1103586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Chevron 15">
            <a:extLst>
              <a:ext uri="{FF2B5EF4-FFF2-40B4-BE49-F238E27FC236}">
                <a16:creationId xmlns:a16="http://schemas.microsoft.com/office/drawing/2014/main" id="{143F5DD4-B82A-6B41-B243-AAADB8F11A5E}"/>
              </a:ext>
            </a:extLst>
          </p:cNvPr>
          <p:cNvSpPr/>
          <p:nvPr/>
        </p:nvSpPr>
        <p:spPr>
          <a:xfrm>
            <a:off x="7634454" y="601426"/>
            <a:ext cx="3673365" cy="1103586"/>
          </a:xfrm>
          <a:prstGeom prst="chevron">
            <a:avLst/>
          </a:prstGeom>
          <a:solidFill>
            <a:srgbClr val="F0DCD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alpha val="40000"/>
                </a:schemeClr>
              </a:solidFill>
            </a:endParaRP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A8C67D2D-4D0D-A14B-9029-F48E1E358FC1}"/>
              </a:ext>
            </a:extLst>
          </p:cNvPr>
          <p:cNvSpPr txBox="1"/>
          <p:nvPr/>
        </p:nvSpPr>
        <p:spPr>
          <a:xfrm>
            <a:off x="1614651" y="822144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DDB3AE"/>
                </a:solidFill>
                <a:latin typeface="Raleway SemiBold" panose="020B0503030101060003" pitchFamily="34" charset="77"/>
              </a:rPr>
              <a:t>PLAN</a:t>
            </a: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BE59DBD4-8D85-8149-8359-E60E0E3F50ED}"/>
              </a:ext>
            </a:extLst>
          </p:cNvPr>
          <p:cNvSpPr txBox="1"/>
          <p:nvPr/>
        </p:nvSpPr>
        <p:spPr>
          <a:xfrm>
            <a:off x="5101458" y="853674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Raleway SemiBold" panose="020B0503030101060003" pitchFamily="34" charset="77"/>
              </a:rPr>
              <a:t>DISCUSS</a:t>
            </a:r>
          </a:p>
        </p:txBody>
      </p:sp>
      <p:sp>
        <p:nvSpPr>
          <p:cNvPr id="11" name="Rectangle 20">
            <a:extLst>
              <a:ext uri="{FF2B5EF4-FFF2-40B4-BE49-F238E27FC236}">
                <a16:creationId xmlns:a16="http://schemas.microsoft.com/office/drawing/2014/main" id="{4BD3D696-92BA-E942-A463-8B04D6266621}"/>
              </a:ext>
            </a:extLst>
          </p:cNvPr>
          <p:cNvSpPr/>
          <p:nvPr/>
        </p:nvSpPr>
        <p:spPr>
          <a:xfrm>
            <a:off x="990600" y="1938866"/>
            <a:ext cx="2370667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33FF94A1-B121-C54F-A6C3-70964CA1BF19}"/>
              </a:ext>
            </a:extLst>
          </p:cNvPr>
          <p:cNvSpPr txBox="1"/>
          <p:nvPr/>
        </p:nvSpPr>
        <p:spPr>
          <a:xfrm>
            <a:off x="1028700" y="2057401"/>
            <a:ext cx="230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Raleway" panose="020B0503030101060003" pitchFamily="34" charset="77"/>
              </a:rPr>
              <a:t>Set up</a:t>
            </a: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id="{E5CAF12C-4D0B-944B-8F19-26D283BF96B7}"/>
              </a:ext>
            </a:extLst>
          </p:cNvPr>
          <p:cNvSpPr txBox="1"/>
          <p:nvPr/>
        </p:nvSpPr>
        <p:spPr>
          <a:xfrm>
            <a:off x="3581400" y="2184401"/>
            <a:ext cx="230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latin typeface="Raleway" panose="020B0503030101060003" pitchFamily="34" charset="77"/>
              </a:rPr>
              <a:t>Walkthrough</a:t>
            </a:r>
          </a:p>
        </p:txBody>
      </p:sp>
      <p:sp>
        <p:nvSpPr>
          <p:cNvPr id="14" name="TextBox 25">
            <a:extLst>
              <a:ext uri="{FF2B5EF4-FFF2-40B4-BE49-F238E27FC236}">
                <a16:creationId xmlns:a16="http://schemas.microsoft.com/office/drawing/2014/main" id="{4FF8BB37-93AA-9347-9191-3E9924F74FEC}"/>
              </a:ext>
            </a:extLst>
          </p:cNvPr>
          <p:cNvSpPr txBox="1"/>
          <p:nvPr/>
        </p:nvSpPr>
        <p:spPr>
          <a:xfrm>
            <a:off x="6146800" y="2019301"/>
            <a:ext cx="2302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latin typeface="Raleway" panose="020B0503030101060003" pitchFamily="34" charset="77"/>
              </a:rPr>
              <a:t>Plenary </a:t>
            </a:r>
          </a:p>
          <a:p>
            <a:pPr algn="ctr"/>
            <a:r>
              <a:rPr lang="en-GB" sz="2000">
                <a:latin typeface="Raleway" panose="020B0503030101060003" pitchFamily="34" charset="77"/>
              </a:rPr>
              <a:t>presentation</a:t>
            </a:r>
          </a:p>
        </p:txBody>
      </p:sp>
      <p:sp>
        <p:nvSpPr>
          <p:cNvPr id="15" name="TextBox 27">
            <a:extLst>
              <a:ext uri="{FF2B5EF4-FFF2-40B4-BE49-F238E27FC236}">
                <a16:creationId xmlns:a16="http://schemas.microsoft.com/office/drawing/2014/main" id="{E5FD272E-0EAA-9E48-8A85-E555644DF84C}"/>
              </a:ext>
            </a:extLst>
          </p:cNvPr>
          <p:cNvSpPr txBox="1"/>
          <p:nvPr/>
        </p:nvSpPr>
        <p:spPr>
          <a:xfrm>
            <a:off x="8699500" y="2006601"/>
            <a:ext cx="2302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latin typeface="Raleway" panose="020B0503030101060003" pitchFamily="34" charset="77"/>
              </a:rPr>
              <a:t>Have your dialogue</a:t>
            </a:r>
          </a:p>
        </p:txBody>
      </p:sp>
      <p:cxnSp>
        <p:nvCxnSpPr>
          <p:cNvPr id="16" name="Straight Arrow Connector 34">
            <a:extLst>
              <a:ext uri="{FF2B5EF4-FFF2-40B4-BE49-F238E27FC236}">
                <a16:creationId xmlns:a16="http://schemas.microsoft.com/office/drawing/2014/main" id="{6B355047-17A9-CE4F-B7B4-02F34118A184}"/>
              </a:ext>
            </a:extLst>
          </p:cNvPr>
          <p:cNvCxnSpPr>
            <a:cxnSpLocks/>
          </p:cNvCxnSpPr>
          <p:nvPr/>
        </p:nvCxnSpPr>
        <p:spPr>
          <a:xfrm>
            <a:off x="11010900" y="2374900"/>
            <a:ext cx="558800" cy="0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36">
            <a:extLst>
              <a:ext uri="{FF2B5EF4-FFF2-40B4-BE49-F238E27FC236}">
                <a16:creationId xmlns:a16="http://schemas.microsoft.com/office/drawing/2014/main" id="{E22EC85E-BB1A-B847-8EEF-8EF2B61C5957}"/>
              </a:ext>
            </a:extLst>
          </p:cNvPr>
          <p:cNvSpPr txBox="1"/>
          <p:nvPr/>
        </p:nvSpPr>
        <p:spPr>
          <a:xfrm>
            <a:off x="1079500" y="2984500"/>
            <a:ext cx="2311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Set up a registration desk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Arrange tables and chairs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Check if your technology is working (audio, projector, microphones, wireless connection)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 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Arrange your food &amp; drinks station (optional)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Register guests and direct them to their tables</a:t>
            </a:r>
          </a:p>
        </p:txBody>
      </p:sp>
      <p:sp>
        <p:nvSpPr>
          <p:cNvPr id="18" name="TextBox 37">
            <a:extLst>
              <a:ext uri="{FF2B5EF4-FFF2-40B4-BE49-F238E27FC236}">
                <a16:creationId xmlns:a16="http://schemas.microsoft.com/office/drawing/2014/main" id="{A330C703-D8B9-A149-95A4-0429F5C821F1}"/>
              </a:ext>
            </a:extLst>
          </p:cNvPr>
          <p:cNvSpPr txBox="1"/>
          <p:nvPr/>
        </p:nvSpPr>
        <p:spPr>
          <a:xfrm>
            <a:off x="3556000" y="2984500"/>
            <a:ext cx="2311400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/>
              </a:rPr>
              <a:t>Set up dialogue tool at each table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/>
              </a:rPr>
              <a:t>Roleplay with moderators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/>
              </a:rPr>
              <a:t>Each moderator writes down idea, problem it addresses and desired results</a:t>
            </a:r>
            <a:endParaRPr lang="en-GB" sz="1200">
              <a:latin typeface="Raleway Medium" panose="020B0503030101060003" pitchFamily="34" charset="77"/>
            </a:endParaRPr>
          </a:p>
        </p:txBody>
      </p:sp>
      <p:sp>
        <p:nvSpPr>
          <p:cNvPr id="19" name="TextBox 38">
            <a:extLst>
              <a:ext uri="{FF2B5EF4-FFF2-40B4-BE49-F238E27FC236}">
                <a16:creationId xmlns:a16="http://schemas.microsoft.com/office/drawing/2014/main" id="{B57AD752-D9D3-124F-8DC3-F668377F8DF9}"/>
              </a:ext>
            </a:extLst>
          </p:cNvPr>
          <p:cNvSpPr txBox="1"/>
          <p:nvPr/>
        </p:nvSpPr>
        <p:spPr>
          <a:xfrm>
            <a:off x="6096000" y="2984500"/>
            <a:ext cx="2311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Welcome guests and restate the theme of the dialogue forum.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Practical information (bathrooms, exits...)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Overview of the dialogue forum (step-by-step agenda)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Explain roles (organizers, moderators, floaters)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Explain ground rules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 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Keep last slide projected at all times</a:t>
            </a:r>
          </a:p>
        </p:txBody>
      </p:sp>
      <p:sp>
        <p:nvSpPr>
          <p:cNvPr id="20" name="TextBox 39">
            <a:extLst>
              <a:ext uri="{FF2B5EF4-FFF2-40B4-BE49-F238E27FC236}">
                <a16:creationId xmlns:a16="http://schemas.microsoft.com/office/drawing/2014/main" id="{5A3D51C8-248B-4B4A-AF97-74F7570607C7}"/>
              </a:ext>
            </a:extLst>
          </p:cNvPr>
          <p:cNvSpPr txBox="1"/>
          <p:nvPr/>
        </p:nvSpPr>
        <p:spPr>
          <a:xfrm>
            <a:off x="8674100" y="2984500"/>
            <a:ext cx="231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Moderator conducts all activities that constitute the dialogue</a:t>
            </a:r>
          </a:p>
        </p:txBody>
      </p:sp>
      <p:sp>
        <p:nvSpPr>
          <p:cNvPr id="22" name="TextBox 17">
            <a:extLst>
              <a:ext uri="{FF2B5EF4-FFF2-40B4-BE49-F238E27FC236}">
                <a16:creationId xmlns:a16="http://schemas.microsoft.com/office/drawing/2014/main" id="{6AE87DED-569E-A144-B0B1-00621D27731F}"/>
              </a:ext>
            </a:extLst>
          </p:cNvPr>
          <p:cNvSpPr txBox="1"/>
          <p:nvPr/>
        </p:nvSpPr>
        <p:spPr>
          <a:xfrm>
            <a:off x="8826500" y="853674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DDB3AE"/>
                </a:solidFill>
                <a:latin typeface="Raleway SemiBold" panose="020B0503030101060003" pitchFamily="34" charset="77"/>
              </a:rPr>
              <a:t>ACT</a:t>
            </a:r>
          </a:p>
        </p:txBody>
      </p:sp>
    </p:spTree>
    <p:extLst>
      <p:ext uri="{BB962C8B-B14F-4D97-AF65-F5344CB8AC3E}">
        <p14:creationId xmlns:p14="http://schemas.microsoft.com/office/powerpoint/2010/main" val="2680876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9D4F8008-F028-C243-872C-DE3A942E2ADA}"/>
              </a:ext>
            </a:extLst>
          </p:cNvPr>
          <p:cNvSpPr/>
          <p:nvPr/>
        </p:nvSpPr>
        <p:spPr>
          <a:xfrm>
            <a:off x="3543300" y="1938866"/>
            <a:ext cx="2370667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9B3B41D0-3EF1-3A4A-9D71-7497CA1CC41A}"/>
              </a:ext>
            </a:extLst>
          </p:cNvPr>
          <p:cNvSpPr/>
          <p:nvPr/>
        </p:nvSpPr>
        <p:spPr>
          <a:xfrm>
            <a:off x="984031" y="601426"/>
            <a:ext cx="3531476" cy="1087821"/>
          </a:xfrm>
          <a:prstGeom prst="homePlate">
            <a:avLst/>
          </a:prstGeom>
          <a:solidFill>
            <a:srgbClr val="F0DCD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15" name="Chevron 14">
            <a:extLst>
              <a:ext uri="{FF2B5EF4-FFF2-40B4-BE49-F238E27FC236}">
                <a16:creationId xmlns:a16="http://schemas.microsoft.com/office/drawing/2014/main" id="{D481EBEA-F0F8-0743-8652-052B72169008}"/>
              </a:ext>
            </a:extLst>
          </p:cNvPr>
          <p:cNvSpPr/>
          <p:nvPr/>
        </p:nvSpPr>
        <p:spPr>
          <a:xfrm>
            <a:off x="4247495" y="601426"/>
            <a:ext cx="3673365" cy="1103586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Chevron 15">
            <a:extLst>
              <a:ext uri="{FF2B5EF4-FFF2-40B4-BE49-F238E27FC236}">
                <a16:creationId xmlns:a16="http://schemas.microsoft.com/office/drawing/2014/main" id="{713076E6-72EB-FC41-915F-3380A2D084EA}"/>
              </a:ext>
            </a:extLst>
          </p:cNvPr>
          <p:cNvSpPr/>
          <p:nvPr/>
        </p:nvSpPr>
        <p:spPr>
          <a:xfrm>
            <a:off x="7634454" y="601426"/>
            <a:ext cx="3673365" cy="1103586"/>
          </a:xfrm>
          <a:prstGeom prst="chevron">
            <a:avLst/>
          </a:prstGeom>
          <a:solidFill>
            <a:srgbClr val="F0DCD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alpha val="4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6C7284-4650-014F-8F4D-8D0ED501B506}"/>
              </a:ext>
            </a:extLst>
          </p:cNvPr>
          <p:cNvSpPr txBox="1"/>
          <p:nvPr/>
        </p:nvSpPr>
        <p:spPr>
          <a:xfrm>
            <a:off x="1614651" y="822144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solidFill>
                  <a:srgbClr val="DDB3AE"/>
                </a:solidFill>
                <a:latin typeface="Raleway SemiBold" panose="020B0503030101060003" pitchFamily="34" charset="77"/>
              </a:rPr>
              <a:t>PLAN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2D0FA7-281D-9B4D-8269-7E51FAD742AF}"/>
              </a:ext>
            </a:extLst>
          </p:cNvPr>
          <p:cNvSpPr txBox="1"/>
          <p:nvPr/>
        </p:nvSpPr>
        <p:spPr>
          <a:xfrm>
            <a:off x="5101458" y="853674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Raleway SemiBold" panose="020B0503030101060003" pitchFamily="34" charset="77"/>
              </a:rPr>
              <a:t>DISCUSS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ADC4F3-87AF-3948-AEAD-58527470355C}"/>
              </a:ext>
            </a:extLst>
          </p:cNvPr>
          <p:cNvSpPr txBox="1"/>
          <p:nvPr/>
        </p:nvSpPr>
        <p:spPr>
          <a:xfrm>
            <a:off x="9023569" y="853674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solidFill>
                  <a:srgbClr val="DDB3AE"/>
                </a:solidFill>
                <a:latin typeface="Raleway SemiBold" panose="020B0503030101060003" pitchFamily="34" charset="77"/>
              </a:rPr>
              <a:t>ACT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2B807-3989-0144-8025-691539CA7A81}"/>
              </a:ext>
            </a:extLst>
          </p:cNvPr>
          <p:cNvSpPr/>
          <p:nvPr/>
        </p:nvSpPr>
        <p:spPr>
          <a:xfrm>
            <a:off x="990600" y="1938866"/>
            <a:ext cx="2370667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91B0B97-269F-E84D-B228-F1E26B7FC575}"/>
              </a:ext>
            </a:extLst>
          </p:cNvPr>
          <p:cNvSpPr txBox="1"/>
          <p:nvPr/>
        </p:nvSpPr>
        <p:spPr>
          <a:xfrm>
            <a:off x="1028700" y="2057401"/>
            <a:ext cx="2302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Raleway" panose="020B0503030101060003" pitchFamily="34" charset="77"/>
              </a:rPr>
              <a:t>Call to </a:t>
            </a:r>
          </a:p>
          <a:p>
            <a:pPr algn="ctr"/>
            <a:r>
              <a:rPr lang="en-GB" sz="2000" dirty="0">
                <a:latin typeface="Raleway" panose="020B0503030101060003" pitchFamily="34" charset="77"/>
              </a:rPr>
              <a:t>action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9C9600-E72E-EC4F-8B47-4F37B3E5C509}"/>
              </a:ext>
            </a:extLst>
          </p:cNvPr>
          <p:cNvSpPr txBox="1"/>
          <p:nvPr/>
        </p:nvSpPr>
        <p:spPr>
          <a:xfrm>
            <a:off x="3581400" y="2184401"/>
            <a:ext cx="230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Raleway" panose="020B0503030101060003" pitchFamily="34" charset="77"/>
              </a:rPr>
              <a:t>Wrap up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406F92-4F05-5A4B-A8F0-83456B2945DD}"/>
              </a:ext>
            </a:extLst>
          </p:cNvPr>
          <p:cNvSpPr txBox="1"/>
          <p:nvPr/>
        </p:nvSpPr>
        <p:spPr>
          <a:xfrm>
            <a:off x="1079500" y="2984500"/>
            <a:ext cx="2311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Table summaries (optional)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Evaluation survey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Explain next steps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-Thank you email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>
                <a:latin typeface="Raleway Medium" panose="020B0503030101060003" pitchFamily="34" charset="77"/>
              </a:rPr>
              <a:t>-Action report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endParaRPr lang="en-GB" sz="1200">
              <a:latin typeface="Raleway Medium" panose="020B0503030101060003" pitchFamily="34" charset="7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3EC9A9-A642-074A-964D-A33998EB3A19}"/>
              </a:ext>
            </a:extLst>
          </p:cNvPr>
          <p:cNvSpPr txBox="1"/>
          <p:nvPr/>
        </p:nvSpPr>
        <p:spPr>
          <a:xfrm>
            <a:off x="3556000" y="2984500"/>
            <a:ext cx="2311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Moderators fill in Summary Document for their table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Moderators pack dialogue tool and recycle non-reusable materials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Organizers debrief 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with moderators</a:t>
            </a:r>
          </a:p>
          <a:p>
            <a:pPr marL="171450" indent="-171450">
              <a:buFont typeface="Wingdings" pitchFamily="2" charset="2"/>
              <a:buChar char="ü"/>
            </a:pPr>
            <a:endParaRPr lang="en-GB" sz="1200" dirty="0">
              <a:latin typeface="Raleway Medium" panose="020B0503030101060003" pitchFamily="34" charset="77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en-GB" sz="1200" dirty="0">
                <a:latin typeface="Raleway Medium" panose="020B0503030101060003" pitchFamily="34" charset="77"/>
              </a:rPr>
              <a:t>Celebrate!</a:t>
            </a:r>
          </a:p>
        </p:txBody>
      </p:sp>
    </p:spTree>
    <p:extLst>
      <p:ext uri="{BB962C8B-B14F-4D97-AF65-F5344CB8AC3E}">
        <p14:creationId xmlns:p14="http://schemas.microsoft.com/office/powerpoint/2010/main" val="1944663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610534" y="852112"/>
            <a:ext cx="11184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77">
              <a:defRPr/>
            </a:pPr>
            <a:r>
              <a:rPr lang="en-US" sz="4800" dirty="0">
                <a:solidFill>
                  <a:srgbClr val="213D79"/>
                </a:solidFill>
                <a:latin typeface="Raleway" pitchFamily="2" charset="77"/>
                <a:cs typeface="Arial"/>
                <a:sym typeface="Arial"/>
              </a:rPr>
              <a:t>Moderator cards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2263ED3-061B-BF47-A907-7E32F9141A00}"/>
              </a:ext>
            </a:extLst>
          </p:cNvPr>
          <p:cNvSpPr txBox="1">
            <a:spLocks/>
          </p:cNvSpPr>
          <p:nvPr/>
        </p:nvSpPr>
        <p:spPr>
          <a:xfrm>
            <a:off x="456647" y="2070653"/>
            <a:ext cx="5639353" cy="4044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l">
              <a:lnSpc>
                <a:spcPct val="160000"/>
              </a:lnSpc>
              <a:buClr>
                <a:srgbClr val="D8AFAA"/>
              </a:buClr>
              <a:buFont typeface="Arial" panose="020B0604020202020204" pitchFamily="34" charset="0"/>
              <a:buChar char="•"/>
              <a:defRPr/>
            </a:pPr>
            <a:r>
              <a:rPr lang="en-US" sz="2200" b="1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Simple and clear </a:t>
            </a:r>
            <a:r>
              <a:rPr lang="en-US" sz="2200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guidance for moderators to lead each activity</a:t>
            </a:r>
          </a:p>
          <a:p>
            <a:pPr lvl="0" algn="l">
              <a:lnSpc>
                <a:spcPct val="160000"/>
              </a:lnSpc>
              <a:buClr>
                <a:srgbClr val="D8AFAA"/>
              </a:buClr>
              <a:buFont typeface="Arial" panose="020B0604020202020204" pitchFamily="34" charset="0"/>
              <a:buChar char="•"/>
              <a:defRPr/>
            </a:pPr>
            <a:r>
              <a:rPr lang="en-US" sz="2200" b="1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Instructions</a:t>
            </a:r>
            <a:r>
              <a:rPr lang="en-US" sz="2200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 are written in the cards for easy reference</a:t>
            </a:r>
          </a:p>
          <a:p>
            <a:pPr marL="4572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  <a:p>
            <a:pPr marL="914400" marR="0" lvl="1" indent="-3175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/>
              <a:sym typeface="Arial"/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4EE18C2F-753F-6A41-BC69-70B37786B7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6274">
            <a:off x="6241792" y="1379457"/>
            <a:ext cx="5529542" cy="397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575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3D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Design process."/>
          <p:cNvSpPr txBox="1">
            <a:spLocks noGrp="1"/>
          </p:cNvSpPr>
          <p:nvPr>
            <p:ph type="body" idx="13"/>
          </p:nvPr>
        </p:nvSpPr>
        <p:spPr>
          <a:xfrm>
            <a:off x="654923" y="979484"/>
            <a:ext cx="5441077" cy="2777683"/>
          </a:xfrm>
          <a:prstGeom prst="rect">
            <a:avLst/>
          </a:prstGeom>
        </p:spPr>
        <p:txBody>
          <a:bodyPr/>
          <a:lstStyle>
            <a:lvl1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2000" b="1" spc="-239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nb-NO" sz="10000" b="0" dirty="0" err="1">
                <a:latin typeface="Raleway" panose="020B0003030101060003" pitchFamily="34" charset="0"/>
              </a:rPr>
              <a:t>Today’s</a:t>
            </a:r>
            <a:r>
              <a:rPr lang="nb-NO" sz="10000" b="0" dirty="0">
                <a:latin typeface="Raleway" panose="020B0003030101060003" pitchFamily="34" charset="0"/>
              </a:rPr>
              <a:t> </a:t>
            </a:r>
            <a:r>
              <a:rPr lang="nb-NO" sz="10000" b="0" dirty="0" err="1">
                <a:latin typeface="Raleway" panose="020B0003030101060003" pitchFamily="34" charset="0"/>
              </a:rPr>
              <a:t>session</a:t>
            </a:r>
            <a:r>
              <a:rPr lang="nb-NO" sz="10000" b="0" dirty="0">
                <a:latin typeface="Raleway" panose="020B0003030101060003" pitchFamily="34" charset="0"/>
              </a:rPr>
              <a:t>.</a:t>
            </a:r>
            <a:endParaRPr sz="10000" b="0" dirty="0">
              <a:latin typeface="Raleway" panose="020B0003030101060003" pitchFamily="34" charset="0"/>
            </a:endParaRPr>
          </a:p>
        </p:txBody>
      </p:sp>
      <p:sp>
        <p:nvSpPr>
          <p:cNvPr id="178" name="01"/>
          <p:cNvSpPr txBox="1">
            <a:spLocks noGrp="1"/>
          </p:cNvSpPr>
          <p:nvPr>
            <p:ph type="body" idx="14"/>
          </p:nvPr>
        </p:nvSpPr>
        <p:spPr>
          <a:xfrm>
            <a:off x="5341314" y="2368326"/>
            <a:ext cx="6979475" cy="7065909"/>
          </a:xfrm>
          <a:prstGeom prst="rect">
            <a:avLst/>
          </a:prstGeom>
        </p:spPr>
        <p:txBody>
          <a:bodyPr/>
          <a:lstStyle/>
          <a:p>
            <a:r>
              <a:rPr dirty="0">
                <a:solidFill>
                  <a:srgbClr val="F0DCDD"/>
                </a:solidFill>
              </a:rPr>
              <a:t>0</a:t>
            </a:r>
            <a:r>
              <a:rPr lang="nb-NO" dirty="0">
                <a:solidFill>
                  <a:srgbClr val="F0DCDD"/>
                </a:solidFill>
              </a:rPr>
              <a:t>3</a:t>
            </a:r>
            <a:endParaRPr dirty="0">
              <a:solidFill>
                <a:srgbClr val="F0DC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092255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596199" y="450092"/>
            <a:ext cx="111846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Agenda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8A1DF05B-7E4D-5C48-AA85-1347E5F703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899121"/>
              </p:ext>
            </p:extLst>
          </p:nvPr>
        </p:nvGraphicFramePr>
        <p:xfrm>
          <a:off x="693936" y="1371058"/>
          <a:ext cx="9669264" cy="44445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72116">
                  <a:extLst>
                    <a:ext uri="{9D8B030D-6E8A-4147-A177-3AD203B41FA5}">
                      <a16:colId xmlns:a16="http://schemas.microsoft.com/office/drawing/2014/main" val="3199538003"/>
                    </a:ext>
                  </a:extLst>
                </a:gridCol>
                <a:gridCol w="6997148">
                  <a:extLst>
                    <a:ext uri="{9D8B030D-6E8A-4147-A177-3AD203B41FA5}">
                      <a16:colId xmlns:a16="http://schemas.microsoft.com/office/drawing/2014/main" val="702076186"/>
                    </a:ext>
                  </a:extLst>
                </a:gridCol>
              </a:tblGrid>
              <a:tr h="740754">
                <a:tc>
                  <a:txBody>
                    <a:bodyPr/>
                    <a:lstStyle/>
                    <a:p>
                      <a:r>
                        <a:rPr lang="en-NO" sz="2000" b="1">
                          <a:solidFill>
                            <a:srgbClr val="F0DCDD"/>
                          </a:solidFill>
                          <a:latin typeface="Raleway"/>
                        </a:rPr>
                        <a:t>10:00-10:05</a:t>
                      </a:r>
                      <a:endParaRPr lang="en-NO" sz="2000" b="1">
                        <a:solidFill>
                          <a:srgbClr val="F0DCDD"/>
                        </a:solidFill>
                        <a:latin typeface="Raleway" pitchFamily="2" charset="77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O" sz="2000">
                          <a:solidFill>
                            <a:schemeClr val="bg1"/>
                          </a:solidFill>
                          <a:latin typeface="Raleway"/>
                        </a:rPr>
                        <a:t>Breakfast &amp; coffee</a:t>
                      </a:r>
                      <a:endParaRPr lang="en-NO" sz="2000">
                        <a:solidFill>
                          <a:schemeClr val="bg1"/>
                        </a:solidFill>
                        <a:latin typeface="Raleway" pitchFamily="2" charset="77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0658775"/>
                  </a:ext>
                </a:extLst>
              </a:tr>
              <a:tr h="740754">
                <a:tc>
                  <a:txBody>
                    <a:bodyPr/>
                    <a:lstStyle/>
                    <a:p>
                      <a:r>
                        <a:rPr lang="en-NO" sz="2000" b="1">
                          <a:solidFill>
                            <a:srgbClr val="F0DCDD"/>
                          </a:solidFill>
                          <a:latin typeface="Raleway"/>
                        </a:rPr>
                        <a:t>10:05-10:10</a:t>
                      </a:r>
                      <a:endParaRPr lang="en-NO" sz="2000" b="1">
                        <a:solidFill>
                          <a:srgbClr val="F0DCDD"/>
                        </a:solidFill>
                        <a:latin typeface="Raleway" pitchFamily="2" charset="77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Raleway"/>
                          <a:ea typeface="+mn-ea"/>
                          <a:cs typeface="+mn-cs"/>
                        </a:rPr>
                        <a:t>Welcome and introduction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1001287"/>
                  </a:ext>
                </a:extLst>
              </a:tr>
              <a:tr h="740754">
                <a:tc>
                  <a:txBody>
                    <a:bodyPr/>
                    <a:lstStyle/>
                    <a:p>
                      <a:r>
                        <a:rPr lang="en-NO" sz="2000" b="1">
                          <a:solidFill>
                            <a:srgbClr val="F0DCDD"/>
                          </a:solidFill>
                          <a:latin typeface="Raleway"/>
                        </a:rPr>
                        <a:t>10:10-11:05</a:t>
                      </a:r>
                      <a:endParaRPr lang="en-NO" sz="2000" b="1">
                        <a:solidFill>
                          <a:srgbClr val="F0DCDD"/>
                        </a:solidFill>
                        <a:latin typeface="Raleway" pitchFamily="2" charset="77"/>
                      </a:endParaRPr>
                    </a:p>
                    <a:p>
                      <a:endParaRPr lang="en-NO" sz="2000" b="1">
                        <a:solidFill>
                          <a:srgbClr val="F0DCDD"/>
                        </a:solidFill>
                        <a:latin typeface="Raleway" pitchFamily="2" charset="77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Raleway"/>
                          <a:ea typeface="+mn-ea"/>
                          <a:cs typeface="+mn-cs"/>
                        </a:rPr>
                        <a:t>Mock Dialogue</a:t>
                      </a:r>
                      <a:r>
                        <a:rPr lang="en-GB" sz="20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Raleway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GB" sz="20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Raleway"/>
                          <a:ea typeface="+mn-ea"/>
                          <a:cs typeface="+mn-cs"/>
                        </a:rPr>
                        <a:t>Forum</a:t>
                      </a:r>
                      <a:endParaRPr lang="en-NO" sz="2000">
                        <a:solidFill>
                          <a:schemeClr val="bg1"/>
                        </a:solidFill>
                        <a:latin typeface="Raleway" pitchFamily="2" charset="77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145368"/>
                  </a:ext>
                </a:extLst>
              </a:tr>
              <a:tr h="740754">
                <a:tc>
                  <a:txBody>
                    <a:bodyPr/>
                    <a:lstStyle/>
                    <a:p>
                      <a:r>
                        <a:rPr lang="en-NO" sz="2000" b="1">
                          <a:solidFill>
                            <a:srgbClr val="F0DCDD"/>
                          </a:solidFill>
                          <a:latin typeface="Raleway"/>
                        </a:rPr>
                        <a:t>11:05-11:10</a:t>
                      </a:r>
                      <a:endParaRPr lang="en-NO" sz="2000" b="1">
                        <a:solidFill>
                          <a:srgbClr val="F0DCDD"/>
                        </a:solidFill>
                        <a:latin typeface="Raleway" pitchFamily="2" charset="77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O" sz="2000">
                          <a:solidFill>
                            <a:schemeClr val="bg1"/>
                          </a:solidFill>
                          <a:latin typeface="Raleway" pitchFamily="2" charset="77"/>
                        </a:rPr>
                        <a:t>Break 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730580"/>
                  </a:ext>
                </a:extLst>
              </a:tr>
              <a:tr h="740754">
                <a:tc>
                  <a:txBody>
                    <a:bodyPr/>
                    <a:lstStyle/>
                    <a:p>
                      <a:r>
                        <a:rPr lang="en-NO" sz="2000" b="1">
                          <a:solidFill>
                            <a:srgbClr val="F0DCDD"/>
                          </a:solidFill>
                          <a:latin typeface="Raleway"/>
                        </a:rPr>
                        <a:t>11:10-12:00</a:t>
                      </a:r>
                      <a:endParaRPr lang="en-NO" sz="2000" b="1">
                        <a:solidFill>
                          <a:srgbClr val="F0DCDD"/>
                        </a:solidFill>
                        <a:latin typeface="Raleway" pitchFamily="2" charset="77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Raleway"/>
                          <a:ea typeface="+mn-ea"/>
                          <a:cs typeface="+mn-cs"/>
                        </a:rPr>
                        <a:t>Mock Dialogue Forum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048567"/>
                  </a:ext>
                </a:extLst>
              </a:tr>
              <a:tr h="740754">
                <a:tc>
                  <a:txBody>
                    <a:bodyPr/>
                    <a:lstStyle/>
                    <a:p>
                      <a:r>
                        <a:rPr lang="en-NO" sz="2000" b="1">
                          <a:solidFill>
                            <a:srgbClr val="F0DCDD"/>
                          </a:solidFill>
                          <a:latin typeface="Raleway"/>
                        </a:rPr>
                        <a:t>12:00-12:30</a:t>
                      </a:r>
                      <a:endParaRPr lang="en-NO" sz="2000" b="1">
                        <a:solidFill>
                          <a:srgbClr val="F0DCDD"/>
                        </a:solidFill>
                        <a:latin typeface="Raleway" pitchFamily="2" charset="77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O" sz="2000" dirty="0">
                          <a:solidFill>
                            <a:schemeClr val="bg1"/>
                          </a:solidFill>
                          <a:latin typeface="Raleway"/>
                        </a:rPr>
                        <a:t>Feedback &amp; evaluation</a:t>
                      </a:r>
                      <a:endParaRPr lang="en-NO" sz="2000" dirty="0">
                        <a:solidFill>
                          <a:schemeClr val="bg1"/>
                        </a:solidFill>
                        <a:latin typeface="Raleway" pitchFamily="2" charset="77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416996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120A5C3F-8A96-694B-A5FD-F0318F9DFE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8437" y="834812"/>
            <a:ext cx="1109563" cy="135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89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14"/>
          <p:cNvGrpSpPr/>
          <p:nvPr/>
        </p:nvGrpSpPr>
        <p:grpSpPr>
          <a:xfrm>
            <a:off x="1492727" y="1588464"/>
            <a:ext cx="9206545" cy="4469607"/>
            <a:chOff x="432345" y="418212"/>
            <a:chExt cx="6904909" cy="2932300"/>
          </a:xfrm>
        </p:grpSpPr>
        <p:sp>
          <p:nvSpPr>
            <p:cNvPr id="63" name="Google Shape;63;p14"/>
            <p:cNvSpPr/>
            <p:nvPr/>
          </p:nvSpPr>
          <p:spPr>
            <a:xfrm>
              <a:off x="506004" y="472550"/>
              <a:ext cx="6789508" cy="2823625"/>
            </a:xfrm>
            <a:prstGeom prst="roundRect">
              <a:avLst>
                <a:gd name="adj" fmla="val 420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pic>
          <p:nvPicPr>
            <p:cNvPr id="64" name="Google Shape;64;p1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32345" y="418212"/>
              <a:ext cx="6904909" cy="29323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5" name="Google Shape;65;p14"/>
          <p:cNvSpPr txBox="1"/>
          <p:nvPr/>
        </p:nvSpPr>
        <p:spPr>
          <a:xfrm>
            <a:off x="1723933" y="1826650"/>
            <a:ext cx="7596000" cy="108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000" b="1" dirty="0">
                <a:solidFill>
                  <a:srgbClr val="244280"/>
                </a:solidFill>
                <a:latin typeface="Raleway"/>
                <a:ea typeface="Raleway"/>
                <a:cs typeface="Raleway"/>
                <a:sym typeface="Raleway"/>
              </a:rPr>
              <a:t>The idea is…</a:t>
            </a:r>
            <a:r>
              <a:rPr lang="en" sz="2000" dirty="0">
                <a:solidFill>
                  <a:srgbClr val="244280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 </a:t>
            </a:r>
            <a:endParaRPr sz="2000" dirty="0">
              <a:solidFill>
                <a:srgbClr val="244280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  <a:p>
            <a:endParaRPr sz="1733" b="1" dirty="0">
              <a:solidFill>
                <a:schemeClr val="dk1"/>
              </a:solidFill>
            </a:endParaRPr>
          </a:p>
          <a:p>
            <a:endParaRPr sz="1733" dirty="0">
              <a:solidFill>
                <a:srgbClr val="244280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1723933" y="3022484"/>
            <a:ext cx="7142000" cy="108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000" b="1" dirty="0">
                <a:solidFill>
                  <a:srgbClr val="244280"/>
                </a:solidFill>
                <a:latin typeface="Raleway"/>
                <a:ea typeface="Raleway"/>
                <a:cs typeface="Raleway"/>
                <a:sym typeface="Raleway"/>
              </a:rPr>
              <a:t>The problems it addresses are…</a:t>
            </a:r>
            <a:r>
              <a:rPr lang="en" sz="1733" b="1" dirty="0">
                <a:solidFill>
                  <a:srgbClr val="24428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733" b="1" dirty="0">
              <a:solidFill>
                <a:srgbClr val="244280"/>
              </a:solidFill>
              <a:latin typeface="Raleway"/>
              <a:ea typeface="Raleway"/>
              <a:cs typeface="Raleway"/>
              <a:sym typeface="Raleway"/>
            </a:endParaRPr>
          </a:p>
          <a:p>
            <a:endParaRPr sz="1733" dirty="0">
              <a:solidFill>
                <a:schemeClr val="dk1"/>
              </a:solidFill>
            </a:endParaRPr>
          </a:p>
          <a:p>
            <a:endParaRPr sz="1733" dirty="0">
              <a:solidFill>
                <a:srgbClr val="244280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1723933" y="4067150"/>
            <a:ext cx="7993200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000" b="1" dirty="0">
                <a:solidFill>
                  <a:srgbClr val="244280"/>
                </a:solidFill>
                <a:latin typeface="Raleway"/>
                <a:ea typeface="Raleway"/>
                <a:cs typeface="Raleway"/>
                <a:sym typeface="Raleway"/>
              </a:rPr>
              <a:t>The desired results are…</a:t>
            </a:r>
            <a:endParaRPr sz="2000" b="1" dirty="0">
              <a:solidFill>
                <a:srgbClr val="244280"/>
              </a:solidFill>
              <a:latin typeface="Raleway"/>
              <a:ea typeface="Raleway"/>
              <a:cs typeface="Raleway"/>
              <a:sym typeface="Raleway"/>
            </a:endParaRPr>
          </a:p>
          <a:p>
            <a:endParaRPr sz="1200" dirty="0">
              <a:solidFill>
                <a:schemeClr val="dk1"/>
              </a:solidFill>
            </a:endParaRPr>
          </a:p>
          <a:p>
            <a:endParaRPr sz="2400" dirty="0">
              <a:solidFill>
                <a:srgbClr val="244280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98161" y="1161122"/>
            <a:ext cx="605800" cy="8546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3E76B73A-63F4-5E45-9C5B-2E50DD035463}"/>
              </a:ext>
            </a:extLst>
          </p:cNvPr>
          <p:cNvSpPr/>
          <p:nvPr/>
        </p:nvSpPr>
        <p:spPr>
          <a:xfrm>
            <a:off x="261107" y="450092"/>
            <a:ext cx="111846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Today´s topic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3D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Design process."/>
          <p:cNvSpPr txBox="1">
            <a:spLocks noGrp="1"/>
          </p:cNvSpPr>
          <p:nvPr>
            <p:ph type="body" idx="13"/>
          </p:nvPr>
        </p:nvSpPr>
        <p:spPr>
          <a:xfrm>
            <a:off x="654923" y="979484"/>
            <a:ext cx="5441077" cy="2777683"/>
          </a:xfrm>
          <a:prstGeom prst="rect">
            <a:avLst/>
          </a:prstGeom>
        </p:spPr>
        <p:txBody>
          <a:bodyPr/>
          <a:lstStyle>
            <a:lvl1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2000" b="1" spc="-239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0000" b="0" dirty="0">
                <a:latin typeface="Raleway" panose="020B0003030101060003" pitchFamily="34" charset="0"/>
              </a:rPr>
              <a:t>Design process.</a:t>
            </a:r>
          </a:p>
        </p:txBody>
      </p:sp>
      <p:sp>
        <p:nvSpPr>
          <p:cNvPr id="178" name="01"/>
          <p:cNvSpPr txBox="1">
            <a:spLocks noGrp="1"/>
          </p:cNvSpPr>
          <p:nvPr>
            <p:ph type="body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>
                <a:solidFill>
                  <a:srgbClr val="F0DCDD"/>
                </a:solidFill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885112830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64;p14">
            <a:extLst>
              <a:ext uri="{FF2B5EF4-FFF2-40B4-BE49-F238E27FC236}">
                <a16:creationId xmlns:a16="http://schemas.microsoft.com/office/drawing/2014/main" id="{DBB16D7E-237D-E94A-B219-8D962072CBB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14977" y="1454089"/>
            <a:ext cx="7362046" cy="498725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4240842-A1AF-3C49-89FA-1196E6B4F3BB}"/>
              </a:ext>
            </a:extLst>
          </p:cNvPr>
          <p:cNvSpPr/>
          <p:nvPr/>
        </p:nvSpPr>
        <p:spPr>
          <a:xfrm>
            <a:off x="2650778" y="1818814"/>
            <a:ext cx="6224394" cy="4801186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marL="685800" indent="-457200" algn="ctr">
              <a:lnSpc>
                <a:spcPct val="107000"/>
              </a:lnSpc>
              <a:spcAft>
                <a:spcPts val="0"/>
              </a:spcAft>
              <a:buClr>
                <a:srgbClr val="DDB3AE"/>
              </a:buClr>
              <a:buFont typeface="Wingdings" pitchFamily="2" charset="2"/>
              <a:buChar char="ü"/>
            </a:pPr>
            <a:r>
              <a:rPr lang="en-US" sz="3200" dirty="0">
                <a:latin typeface="Raleway" panose="020B00030301010600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Respectful</a:t>
            </a:r>
          </a:p>
          <a:p>
            <a:pPr marL="685800" indent="-457200" algn="ctr">
              <a:lnSpc>
                <a:spcPct val="107000"/>
              </a:lnSpc>
              <a:spcAft>
                <a:spcPts val="0"/>
              </a:spcAft>
              <a:buClr>
                <a:srgbClr val="DDB3AE"/>
              </a:buClr>
              <a:buFont typeface="Wingdings" pitchFamily="2" charset="2"/>
              <a:buChar char="ü"/>
            </a:pPr>
            <a:r>
              <a:rPr lang="en-US" sz="3200" dirty="0">
                <a:latin typeface="Raleway" panose="020B00030301010600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Transparent &amp; informative</a:t>
            </a:r>
          </a:p>
          <a:p>
            <a:pPr marL="685800" indent="-457200" algn="ctr">
              <a:lnSpc>
                <a:spcPct val="107000"/>
              </a:lnSpc>
              <a:spcAft>
                <a:spcPts val="0"/>
              </a:spcAft>
              <a:buClr>
                <a:srgbClr val="DDB3AE"/>
              </a:buClr>
              <a:buFont typeface="Wingdings" pitchFamily="2" charset="2"/>
              <a:buChar char="ü"/>
            </a:pPr>
            <a:r>
              <a:rPr lang="en-US" sz="3200" dirty="0">
                <a:latin typeface="Raleway" panose="020B00030301010600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Voluntary</a:t>
            </a:r>
          </a:p>
          <a:p>
            <a:pPr marL="685800" indent="-457200" algn="ctr">
              <a:lnSpc>
                <a:spcPct val="107000"/>
              </a:lnSpc>
              <a:spcAft>
                <a:spcPts val="0"/>
              </a:spcAft>
              <a:buClr>
                <a:srgbClr val="DDB3AE"/>
              </a:buClr>
              <a:buFont typeface="Wingdings" pitchFamily="2" charset="2"/>
              <a:buChar char="ü"/>
            </a:pPr>
            <a:r>
              <a:rPr lang="en-US" sz="3200" dirty="0">
                <a:latin typeface="Raleway" panose="020B00030301010600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Relevant</a:t>
            </a:r>
          </a:p>
          <a:p>
            <a:pPr marL="685800" indent="-457200" algn="ctr">
              <a:lnSpc>
                <a:spcPct val="107000"/>
              </a:lnSpc>
              <a:spcAft>
                <a:spcPts val="0"/>
              </a:spcAft>
              <a:buClr>
                <a:srgbClr val="DDB3AE"/>
              </a:buClr>
              <a:buFont typeface="Wingdings" pitchFamily="2" charset="2"/>
              <a:buChar char="ü"/>
            </a:pPr>
            <a:r>
              <a:rPr lang="en-US" sz="3200" dirty="0">
                <a:latin typeface="Raleway" panose="020B00030301010600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Youth friendly</a:t>
            </a:r>
          </a:p>
          <a:p>
            <a:pPr marL="685800" indent="-457200" algn="ctr">
              <a:lnSpc>
                <a:spcPct val="107000"/>
              </a:lnSpc>
              <a:spcAft>
                <a:spcPts val="0"/>
              </a:spcAft>
              <a:buClr>
                <a:srgbClr val="DDB3AE"/>
              </a:buClr>
              <a:buFont typeface="Wingdings" pitchFamily="2" charset="2"/>
              <a:buChar char="ü"/>
            </a:pPr>
            <a:r>
              <a:rPr lang="en-US" sz="3200" dirty="0">
                <a:latin typeface="Raleway" panose="020B00030301010600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Supported by training</a:t>
            </a:r>
          </a:p>
          <a:p>
            <a:pPr marL="685800" indent="-457200" algn="ctr">
              <a:lnSpc>
                <a:spcPct val="107000"/>
              </a:lnSpc>
              <a:spcAft>
                <a:spcPts val="0"/>
              </a:spcAft>
              <a:buClr>
                <a:srgbClr val="DDB3AE"/>
              </a:buClr>
              <a:buFont typeface="Wingdings" pitchFamily="2" charset="2"/>
              <a:buChar char="ü"/>
            </a:pPr>
            <a:r>
              <a:rPr lang="en-US" sz="3200" dirty="0">
                <a:latin typeface="Raleway" panose="020B00030301010600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Safe and sensitive to risk</a:t>
            </a:r>
          </a:p>
          <a:p>
            <a:pPr marL="685800" indent="-457200" algn="ctr">
              <a:lnSpc>
                <a:spcPct val="107000"/>
              </a:lnSpc>
              <a:spcAft>
                <a:spcPts val="0"/>
              </a:spcAft>
              <a:buClr>
                <a:srgbClr val="DDB3AE"/>
              </a:buClr>
              <a:buFont typeface="Wingdings" pitchFamily="2" charset="2"/>
              <a:buChar char="ü"/>
            </a:pPr>
            <a:r>
              <a:rPr lang="en-US" sz="3200" dirty="0">
                <a:latin typeface="Raleway" panose="020B00030301010600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Accountable</a:t>
            </a:r>
          </a:p>
          <a:p>
            <a:pPr marL="685800" indent="-457200" algn="ctr">
              <a:lnSpc>
                <a:spcPct val="107000"/>
              </a:lnSpc>
              <a:spcAft>
                <a:spcPts val="0"/>
              </a:spcAft>
              <a:buClr>
                <a:srgbClr val="DDB3AE"/>
              </a:buClr>
              <a:buFont typeface="Wingdings" pitchFamily="2" charset="2"/>
              <a:buChar char="ü"/>
            </a:pPr>
            <a:endParaRPr lang="en-US" sz="3200" dirty="0">
              <a:latin typeface="Raleway" panose="020B00030301010600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4CB1EE-9386-6440-AC21-AC55D7974C70}"/>
              </a:ext>
            </a:extLst>
          </p:cNvPr>
          <p:cNvSpPr txBox="1">
            <a:spLocks/>
          </p:cNvSpPr>
          <p:nvPr/>
        </p:nvSpPr>
        <p:spPr>
          <a:xfrm>
            <a:off x="838200" y="2380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Raleway" panose="020B0503030101060003" pitchFamily="34" charset="77"/>
              </a:rPr>
              <a:t>Principles of Engagement</a:t>
            </a:r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3DDF04C4-107C-8B4E-A33B-951988362D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91487">
            <a:off x="8966420" y="1030163"/>
            <a:ext cx="14224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3338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261107" y="450092"/>
            <a:ext cx="111846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213D79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Part 2: 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213D79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Evaluation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2CCDC3-6A06-2B43-A224-C694B5CD230B}"/>
              </a:ext>
            </a:extLst>
          </p:cNvPr>
          <p:cNvSpPr/>
          <p:nvPr/>
        </p:nvSpPr>
        <p:spPr>
          <a:xfrm>
            <a:off x="356186" y="2486159"/>
            <a:ext cx="7803730" cy="432580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595959"/>
              </a:buClr>
              <a:buSzPts val="2800"/>
              <a:defRPr/>
            </a:pPr>
            <a:r>
              <a:rPr lang="en-GB" sz="2100" kern="0" dirty="0">
                <a:latin typeface="Raleway" pitchFamily="2" charset="77"/>
                <a:ea typeface="+mn-lt"/>
                <a:cs typeface="+mn-lt"/>
              </a:rPr>
              <a:t>1. What are the strengths of the tool?</a:t>
            </a:r>
            <a:br>
              <a:rPr lang="en-GB" sz="2100" kern="0" dirty="0">
                <a:latin typeface="Raleway" pitchFamily="2" charset="77"/>
                <a:ea typeface="+mn-lt"/>
                <a:cs typeface="+mn-lt"/>
              </a:rPr>
            </a:br>
            <a:endParaRPr lang="en-GB" sz="2100" kern="0" dirty="0">
              <a:latin typeface="Raleway" pitchFamily="2" charset="77"/>
              <a:ea typeface="+mn-lt"/>
              <a:cs typeface="+mn-lt"/>
            </a:endParaRPr>
          </a:p>
          <a:p>
            <a:pPr>
              <a:buSzPts val="2800"/>
              <a:defRPr/>
            </a:pPr>
            <a:r>
              <a:rPr lang="en-GB" sz="2100" kern="0" dirty="0">
                <a:latin typeface="Raleway" pitchFamily="2" charset="77"/>
                <a:ea typeface="+mn-lt"/>
                <a:cs typeface="+mn-lt"/>
              </a:rPr>
              <a:t>2. What are the weaknesses of the tool? </a:t>
            </a:r>
          </a:p>
          <a:p>
            <a:pPr>
              <a:buSzPts val="2800"/>
              <a:defRPr/>
            </a:pPr>
            <a:r>
              <a:rPr lang="en-GB" sz="2100" kern="0" dirty="0">
                <a:latin typeface="Raleway" pitchFamily="2" charset="77"/>
                <a:ea typeface="+mn-lt"/>
                <a:cs typeface="+mn-lt"/>
              </a:rPr>
              <a:t>    Is there anything you would change?</a:t>
            </a:r>
            <a:br>
              <a:rPr lang="en-GB" sz="2100" kern="0" dirty="0">
                <a:latin typeface="Raleway" pitchFamily="2" charset="77"/>
                <a:ea typeface="+mn-lt"/>
                <a:cs typeface="+mn-lt"/>
              </a:rPr>
            </a:br>
            <a:endParaRPr lang="en-US" sz="2100" kern="0" dirty="0">
              <a:latin typeface="Raleway" pitchFamily="2" charset="77"/>
              <a:ea typeface="+mn-lt"/>
              <a:cs typeface="+mn-lt"/>
            </a:endParaRPr>
          </a:p>
          <a:p>
            <a:pPr>
              <a:buSzPts val="2800"/>
              <a:defRPr/>
            </a:pPr>
            <a:r>
              <a:rPr lang="en-GB" sz="2100" kern="0" dirty="0">
                <a:latin typeface="Raleway" pitchFamily="2" charset="77"/>
                <a:ea typeface="+mn-lt"/>
                <a:cs typeface="+mn-lt"/>
              </a:rPr>
              <a:t>3. What activities worked/did not work? </a:t>
            </a:r>
          </a:p>
          <a:p>
            <a:pPr>
              <a:buSzPts val="2800"/>
              <a:defRPr/>
            </a:pPr>
            <a:r>
              <a:rPr lang="en-GB" sz="2100" kern="0" dirty="0">
                <a:latin typeface="Raleway" pitchFamily="2" charset="77"/>
                <a:ea typeface="+mn-lt"/>
                <a:cs typeface="+mn-lt"/>
              </a:rPr>
              <a:t>    Where these activities easy to understand/easy to follow?</a:t>
            </a:r>
            <a:br>
              <a:rPr lang="en-GB" sz="2100" kern="0" dirty="0">
                <a:latin typeface="Raleway" pitchFamily="2" charset="77"/>
                <a:ea typeface="+mn-lt"/>
                <a:cs typeface="+mn-lt"/>
              </a:rPr>
            </a:br>
            <a:endParaRPr lang="en-GB" sz="2100" kern="0" dirty="0">
              <a:latin typeface="Raleway" pitchFamily="2" charset="77"/>
              <a:ea typeface="+mn-lt"/>
              <a:cs typeface="+mn-lt"/>
            </a:endParaRPr>
          </a:p>
          <a:p>
            <a:pPr>
              <a:buSzPts val="2800"/>
              <a:defRPr/>
            </a:pPr>
            <a:r>
              <a:rPr lang="en-GB" sz="2100" kern="0" dirty="0">
                <a:latin typeface="Raleway" pitchFamily="2" charset="77"/>
                <a:ea typeface="+mn-lt"/>
                <a:cs typeface="+mn-lt"/>
              </a:rPr>
              <a:t>4. Do you think there was enough time for each activity?</a:t>
            </a:r>
          </a:p>
          <a:p>
            <a:pPr>
              <a:buSzPts val="2800"/>
              <a:defRPr/>
            </a:pPr>
            <a:endParaRPr lang="en-GB" sz="2100" kern="0" dirty="0">
              <a:latin typeface="Raleway" pitchFamily="2" charset="77"/>
              <a:ea typeface="+mn-lt"/>
              <a:cs typeface="+mn-lt"/>
            </a:endParaRPr>
          </a:p>
          <a:p>
            <a:pPr>
              <a:buSzPts val="2800"/>
              <a:defRPr/>
            </a:pPr>
            <a:r>
              <a:rPr lang="en-GB" sz="2100" kern="0" dirty="0">
                <a:latin typeface="Raleway" pitchFamily="2" charset="77"/>
                <a:ea typeface="+mn-lt"/>
                <a:cs typeface="+mn-lt"/>
              </a:rPr>
              <a:t>5. Any other feedback?</a:t>
            </a:r>
            <a:endParaRPr lang="en-US" sz="2100" kern="0" dirty="0">
              <a:latin typeface="Raleway" pitchFamily="2" charset="77"/>
              <a:ea typeface="+mn-lt"/>
              <a:cs typeface="+mn-lt"/>
            </a:endParaRPr>
          </a:p>
          <a:p>
            <a:pPr marL="457200" lvl="0" indent="-342900">
              <a:lnSpc>
                <a:spcPct val="110000"/>
              </a:lnSpc>
              <a:buClr>
                <a:srgbClr val="595959"/>
              </a:buClr>
              <a:buSzPts val="2800"/>
              <a:buAutoNum type="arabicPeriod"/>
              <a:defRPr/>
            </a:pPr>
            <a:endParaRPr lang="en-US" sz="2100" kern="0" dirty="0">
              <a:solidFill>
                <a:srgbClr val="244280"/>
              </a:solidFill>
              <a:latin typeface="Raleway" pitchFamily="2" charset="77"/>
              <a:cs typeface="Arial" panose="020B0604020202020204" pitchFamily="34" charset="0"/>
            </a:endParaRPr>
          </a:p>
          <a:p>
            <a:pPr fontAlgn="base"/>
            <a:endParaRPr lang="en-US" sz="2100" kern="0" dirty="0">
              <a:latin typeface="Raleway" pitchFamily="2" charset="77"/>
              <a:cs typeface="Arial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ACC4F56-1E9D-D84F-9EC1-04673001C532}"/>
              </a:ext>
            </a:extLst>
          </p:cNvPr>
          <p:cNvSpPr txBox="1">
            <a:spLocks/>
          </p:cNvSpPr>
          <p:nvPr/>
        </p:nvSpPr>
        <p:spPr>
          <a:xfrm>
            <a:off x="261106" y="1713974"/>
            <a:ext cx="6897139" cy="636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800"/>
              <a:tabLst/>
              <a:defRPr/>
            </a:pPr>
            <a:r>
              <a:rPr lang="en-US" sz="2400" b="1" kern="0" dirty="0">
                <a:solidFill>
                  <a:srgbClr val="F0DCDD"/>
                </a:solidFill>
                <a:latin typeface="Raleway" pitchFamily="2" charset="77"/>
                <a:cs typeface="Arial" panose="020B0604020202020204" pitchFamily="34" charset="0"/>
              </a:rPr>
              <a:t>QUESTIONS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0DCDD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244280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77A8A18-383F-F14D-AC16-81AFE7C13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822" y="626423"/>
            <a:ext cx="2803400" cy="560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4640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3D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Design process."/>
          <p:cNvSpPr txBox="1">
            <a:spLocks noGrp="1"/>
          </p:cNvSpPr>
          <p:nvPr>
            <p:ph type="body" idx="13"/>
          </p:nvPr>
        </p:nvSpPr>
        <p:spPr>
          <a:xfrm>
            <a:off x="1416732" y="1466558"/>
            <a:ext cx="5441077" cy="2777683"/>
          </a:xfrm>
          <a:prstGeom prst="rect">
            <a:avLst/>
          </a:prstGeom>
        </p:spPr>
        <p:txBody>
          <a:bodyPr/>
          <a:lstStyle>
            <a:lvl1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2000" b="1" spc="-239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nb-NO" sz="10000" b="0" dirty="0" err="1">
                <a:latin typeface="Raleway" panose="020B0003030101060003" pitchFamily="34" charset="0"/>
              </a:rPr>
              <a:t>Thank</a:t>
            </a:r>
            <a:r>
              <a:rPr lang="nb-NO" sz="10000" b="0" dirty="0">
                <a:latin typeface="Raleway" panose="020B0003030101060003" pitchFamily="34" charset="0"/>
              </a:rPr>
              <a:t> </a:t>
            </a:r>
            <a:r>
              <a:rPr lang="nb-NO" sz="10000" b="0" dirty="0" err="1">
                <a:latin typeface="Raleway" panose="020B0003030101060003" pitchFamily="34" charset="0"/>
              </a:rPr>
              <a:t>you</a:t>
            </a:r>
            <a:r>
              <a:rPr lang="nb-NO" sz="10000" b="0" dirty="0">
                <a:latin typeface="Raleway" panose="020B0003030101060003" pitchFamily="34" charset="0"/>
              </a:rPr>
              <a:t> !</a:t>
            </a:r>
          </a:p>
        </p:txBody>
      </p:sp>
      <p:pic>
        <p:nvPicPr>
          <p:cNvPr id="7" name="Google Shape;57;p13">
            <a:extLst>
              <a:ext uri="{FF2B5EF4-FFF2-40B4-BE49-F238E27FC236}">
                <a16:creationId xmlns:a16="http://schemas.microsoft.com/office/drawing/2014/main" id="{022EF0EE-DD83-224A-903E-51D696DF86C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0391" y="2855399"/>
            <a:ext cx="5348424" cy="29901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743214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AD0D152-B0DB-9E43-8781-3F03532880B8}"/>
              </a:ext>
            </a:extLst>
          </p:cNvPr>
          <p:cNvSpPr/>
          <p:nvPr/>
        </p:nvSpPr>
        <p:spPr>
          <a:xfrm>
            <a:off x="0" y="0"/>
            <a:ext cx="12314712" cy="6988629"/>
          </a:xfrm>
          <a:prstGeom prst="rect">
            <a:avLst/>
          </a:prstGeom>
          <a:solidFill>
            <a:srgbClr val="213D79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261107" y="450092"/>
            <a:ext cx="111846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Prototype 1</a:t>
            </a:r>
          </a:p>
        </p:txBody>
      </p:sp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8417429A-B969-1E4B-9909-A1983736A2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597" b="28784"/>
          <a:stretch/>
        </p:blipFill>
        <p:spPr>
          <a:xfrm>
            <a:off x="7890934" y="153060"/>
            <a:ext cx="4301066" cy="1154271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Rectangle">
            <a:extLst>
              <a:ext uri="{FF2B5EF4-FFF2-40B4-BE49-F238E27FC236}">
                <a16:creationId xmlns:a16="http://schemas.microsoft.com/office/drawing/2014/main" id="{491FFC12-B3E7-BE4F-ADB8-84D79B089CAB}"/>
              </a:ext>
            </a:extLst>
          </p:cNvPr>
          <p:cNvSpPr/>
          <p:nvPr/>
        </p:nvSpPr>
        <p:spPr>
          <a:xfrm>
            <a:off x="655897" y="2694220"/>
            <a:ext cx="4102391" cy="319217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5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2" name="Image">
            <a:extLst>
              <a:ext uri="{FF2B5EF4-FFF2-40B4-BE49-F238E27FC236}">
                <a16:creationId xmlns:a16="http://schemas.microsoft.com/office/drawing/2014/main" id="{8010ED15-5129-1240-B842-F435AA4C75FD}"/>
              </a:ext>
            </a:extLst>
          </p:cNvPr>
          <p:cNvGrpSpPr/>
          <p:nvPr/>
        </p:nvGrpSpPr>
        <p:grpSpPr>
          <a:xfrm>
            <a:off x="626486" y="2657449"/>
            <a:ext cx="4161213" cy="3375595"/>
            <a:chOff x="0" y="0"/>
            <a:chExt cx="8322425" cy="6751187"/>
          </a:xfrm>
        </p:grpSpPr>
        <p:pic>
          <p:nvPicPr>
            <p:cNvPr id="23" name="Image" descr="Image">
              <a:extLst>
                <a:ext uri="{FF2B5EF4-FFF2-40B4-BE49-F238E27FC236}">
                  <a16:creationId xmlns:a16="http://schemas.microsoft.com/office/drawing/2014/main" id="{52F60AFB-8A80-6B42-924F-15AB38EC0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800" y="114300"/>
              <a:ext cx="7966826" cy="629398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4" name="Image" descr="Image">
              <a:extLst>
                <a:ext uri="{FF2B5EF4-FFF2-40B4-BE49-F238E27FC236}">
                  <a16:creationId xmlns:a16="http://schemas.microsoft.com/office/drawing/2014/main" id="{B5BED1CE-D80B-704F-A038-F63CA4633D70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8322426" cy="6751189"/>
            </a:xfrm>
            <a:prstGeom prst="rect">
              <a:avLst/>
            </a:prstGeom>
            <a:effectLst/>
          </p:spPr>
        </p:pic>
      </p:grpSp>
      <p:pic>
        <p:nvPicPr>
          <p:cNvPr id="25" name="Screenshot 2020-05-20 at 14.47.50.png" descr="Screenshot 2020-05-20 at 14.47.50.png">
            <a:extLst>
              <a:ext uri="{FF2B5EF4-FFF2-40B4-BE49-F238E27FC236}">
                <a16:creationId xmlns:a16="http://schemas.microsoft.com/office/drawing/2014/main" id="{F9D33A6B-923F-6549-B507-8D9EE63CE7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6313" y="2505468"/>
            <a:ext cx="6029248" cy="3427526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Format: Physical dialogue…">
            <a:extLst>
              <a:ext uri="{FF2B5EF4-FFF2-40B4-BE49-F238E27FC236}">
                <a16:creationId xmlns:a16="http://schemas.microsoft.com/office/drawing/2014/main" id="{DA34B2F6-A1A2-A54C-B08F-247BBA8FE4D1}"/>
              </a:ext>
            </a:extLst>
          </p:cNvPr>
          <p:cNvSpPr txBox="1"/>
          <p:nvPr/>
        </p:nvSpPr>
        <p:spPr>
          <a:xfrm>
            <a:off x="356109" y="1624287"/>
            <a:ext cx="3396494" cy="564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defTabSz="410766" hangingPunct="0">
              <a:defRPr sz="2600" b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pPr>
            <a:r>
              <a:rPr sz="1600" b="1" kern="0" dirty="0">
                <a:latin typeface="Raleway"/>
                <a:sym typeface="Raleway"/>
              </a:rPr>
              <a:t>Format: </a:t>
            </a:r>
            <a:r>
              <a:rPr sz="1600" kern="0" dirty="0">
                <a:latin typeface="Raleway"/>
                <a:sym typeface="Raleway"/>
              </a:rPr>
              <a:t>Physical dialogue</a:t>
            </a:r>
          </a:p>
          <a:p>
            <a:pPr defTabSz="410766" hangingPunct="0">
              <a:defRPr sz="2600" b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pPr>
            <a:r>
              <a:rPr sz="1600" b="1" kern="0" dirty="0">
                <a:latin typeface="Raleway"/>
                <a:sym typeface="Raleway"/>
              </a:rPr>
              <a:t>Materials: </a:t>
            </a:r>
            <a:r>
              <a:rPr sz="1600" kern="0" dirty="0">
                <a:latin typeface="Raleway"/>
                <a:sym typeface="Raleway"/>
              </a:rPr>
              <a:t>Paper, wood, strings</a:t>
            </a:r>
          </a:p>
        </p:txBody>
      </p:sp>
    </p:spTree>
    <p:extLst>
      <p:ext uri="{BB962C8B-B14F-4D97-AF65-F5344CB8AC3E}">
        <p14:creationId xmlns:p14="http://schemas.microsoft.com/office/powerpoint/2010/main" val="1633952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2F3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AD0D152-B0DB-9E43-8781-3F03532880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13D79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261107" y="450092"/>
            <a:ext cx="111846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itchFamily="2" charset="77"/>
                <a:ea typeface="+mn-ea"/>
                <a:cs typeface="Arial"/>
                <a:sym typeface="Arial"/>
              </a:rPr>
              <a:t>Prototype 2</a:t>
            </a:r>
          </a:p>
        </p:txBody>
      </p:sp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8417429A-B969-1E4B-9909-A1983736A2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597" b="28784"/>
          <a:stretch/>
        </p:blipFill>
        <p:spPr>
          <a:xfrm>
            <a:off x="7890934" y="153060"/>
            <a:ext cx="4301066" cy="115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Format: Physical dialogue…">
            <a:extLst>
              <a:ext uri="{FF2B5EF4-FFF2-40B4-BE49-F238E27FC236}">
                <a16:creationId xmlns:a16="http://schemas.microsoft.com/office/drawing/2014/main" id="{38500B4B-BC2C-1241-95B0-2F0466258003}"/>
              </a:ext>
            </a:extLst>
          </p:cNvPr>
          <p:cNvSpPr txBox="1"/>
          <p:nvPr/>
        </p:nvSpPr>
        <p:spPr>
          <a:xfrm>
            <a:off x="344234" y="1479320"/>
            <a:ext cx="3443995" cy="564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defTabSz="410766" hangingPunct="0">
              <a:defRPr sz="2600" b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pPr>
            <a:r>
              <a:rPr sz="1600" b="1" kern="0" dirty="0">
                <a:solidFill>
                  <a:schemeClr val="bg1"/>
                </a:solidFill>
                <a:latin typeface="Raleway"/>
                <a:sym typeface="Raleway"/>
              </a:rPr>
              <a:t>Format: </a:t>
            </a:r>
            <a:r>
              <a:rPr sz="1600" kern="0" dirty="0">
                <a:solidFill>
                  <a:schemeClr val="bg1"/>
                </a:solidFill>
                <a:latin typeface="Raleway"/>
                <a:sym typeface="Raleway"/>
              </a:rPr>
              <a:t>Physical dialogue</a:t>
            </a:r>
          </a:p>
          <a:p>
            <a:pPr defTabSz="410766" hangingPunct="0">
              <a:defRPr sz="2600" b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pPr>
            <a:r>
              <a:rPr sz="1600" b="1" kern="0" dirty="0">
                <a:solidFill>
                  <a:schemeClr val="bg1"/>
                </a:solidFill>
                <a:latin typeface="Raleway"/>
                <a:sym typeface="Raleway"/>
              </a:rPr>
              <a:t>Materials: </a:t>
            </a:r>
            <a:r>
              <a:rPr sz="1600" kern="0" dirty="0">
                <a:solidFill>
                  <a:schemeClr val="bg1"/>
                </a:solidFill>
                <a:latin typeface="Raleway"/>
                <a:sym typeface="Raleway"/>
              </a:rPr>
              <a:t>Paper, post-it, stickers</a:t>
            </a:r>
          </a:p>
        </p:txBody>
      </p:sp>
      <p:pic>
        <p:nvPicPr>
          <p:cNvPr id="13" name="Table setup-03.png" descr="Table setup-03.png">
            <a:extLst>
              <a:ext uri="{FF2B5EF4-FFF2-40B4-BE49-F238E27FC236}">
                <a16:creationId xmlns:a16="http://schemas.microsoft.com/office/drawing/2014/main" id="{31D72333-6FE0-3C41-AA12-85998E0E3D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767" y="1307331"/>
            <a:ext cx="4745201" cy="59937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 from iOS (6).jpg" descr="Image from iOS (6).jpg">
            <a:extLst>
              <a:ext uri="{FF2B5EF4-FFF2-40B4-BE49-F238E27FC236}">
                <a16:creationId xmlns:a16="http://schemas.microsoft.com/office/drawing/2014/main" id="{75AD4AC9-7495-704F-A6E7-FBFA5F52531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2519" b="2841"/>
          <a:stretch>
            <a:fillRect/>
          </a:stretch>
        </p:blipFill>
        <p:spPr>
          <a:xfrm>
            <a:off x="5709244" y="2529013"/>
            <a:ext cx="5887989" cy="32960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30325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261107" y="368332"/>
            <a:ext cx="11184687" cy="83099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aleway"/>
                <a:cs typeface="Arial"/>
                <a:sym typeface="Arial"/>
              </a:rPr>
              <a:t>Prototype </a:t>
            </a:r>
            <a:r>
              <a:rPr lang="en-US" sz="4800" dirty="0">
                <a:latin typeface="Raleway"/>
                <a:cs typeface="Arial"/>
                <a:sym typeface="Arial"/>
              </a:rPr>
              <a:t>3</a:t>
            </a:r>
            <a:endParaRPr kumimoji="0" lang="en-US" sz="4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aleway" pitchFamily="2" charset="77"/>
              <a:ea typeface="+mn-ea"/>
              <a:cs typeface="Arial"/>
              <a:sym typeface="Arial"/>
            </a:endParaRPr>
          </a:p>
        </p:txBody>
      </p:sp>
      <p:sp>
        <p:nvSpPr>
          <p:cNvPr id="11" name="Format: Physical dialogue…">
            <a:extLst>
              <a:ext uri="{FF2B5EF4-FFF2-40B4-BE49-F238E27FC236}">
                <a16:creationId xmlns:a16="http://schemas.microsoft.com/office/drawing/2014/main" id="{38500B4B-BC2C-1241-95B0-2F0466258003}"/>
              </a:ext>
            </a:extLst>
          </p:cNvPr>
          <p:cNvSpPr txBox="1"/>
          <p:nvPr/>
        </p:nvSpPr>
        <p:spPr>
          <a:xfrm>
            <a:off x="336553" y="1304294"/>
            <a:ext cx="2954077" cy="564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/>
          <a:p>
            <a:pPr defTabSz="410766" hangingPunct="0">
              <a:defRPr sz="2600" b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pPr>
            <a:r>
              <a:rPr sz="1600" b="1" kern="0" dirty="0">
                <a:solidFill>
                  <a:srgbClr val="213D79"/>
                </a:solidFill>
                <a:latin typeface="Raleway"/>
                <a:sym typeface="Raleway"/>
              </a:rPr>
              <a:t>Format: </a:t>
            </a:r>
            <a:r>
              <a:rPr sz="1600" kern="0" dirty="0">
                <a:solidFill>
                  <a:srgbClr val="213D79"/>
                </a:solidFill>
                <a:latin typeface="Raleway"/>
                <a:sym typeface="Raleway"/>
              </a:rPr>
              <a:t>Physical dialogue</a:t>
            </a:r>
          </a:p>
          <a:p>
            <a:pPr defTabSz="410766" hangingPunct="0">
              <a:defRPr sz="2600" b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pPr>
            <a:r>
              <a:rPr sz="1600" b="1" kern="0" dirty="0">
                <a:solidFill>
                  <a:srgbClr val="213D79"/>
                </a:solidFill>
                <a:latin typeface="Raleway"/>
                <a:sym typeface="Raleway"/>
              </a:rPr>
              <a:t>Materials: </a:t>
            </a:r>
            <a:r>
              <a:rPr sz="1600" kern="0" dirty="0">
                <a:solidFill>
                  <a:srgbClr val="213D79"/>
                </a:solidFill>
                <a:latin typeface="Raleway"/>
                <a:sym typeface="Raleway"/>
              </a:rPr>
              <a:t>Paper, post-it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73B9C9D-BD14-49E4-ACB9-44D62300CD14}"/>
              </a:ext>
            </a:extLst>
          </p:cNvPr>
          <p:cNvCxnSpPr>
            <a:cxnSpLocks/>
          </p:cNvCxnSpPr>
          <p:nvPr/>
        </p:nvCxnSpPr>
        <p:spPr>
          <a:xfrm>
            <a:off x="7545024" y="1497255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EFC7D54-71DE-4330-9354-4F51E1A7F327}"/>
              </a:ext>
            </a:extLst>
          </p:cNvPr>
          <p:cNvCxnSpPr>
            <a:cxnSpLocks/>
          </p:cNvCxnSpPr>
          <p:nvPr/>
        </p:nvCxnSpPr>
        <p:spPr>
          <a:xfrm>
            <a:off x="7545025" y="2377031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047B94E-C61D-4BA4-BC75-16E93ABA4B2F}"/>
              </a:ext>
            </a:extLst>
          </p:cNvPr>
          <p:cNvCxnSpPr>
            <a:cxnSpLocks/>
          </p:cNvCxnSpPr>
          <p:nvPr/>
        </p:nvCxnSpPr>
        <p:spPr>
          <a:xfrm>
            <a:off x="7545024" y="3256807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7CEBC42-55BE-4A78-A1A6-F961B930B46C}"/>
              </a:ext>
            </a:extLst>
          </p:cNvPr>
          <p:cNvCxnSpPr>
            <a:cxnSpLocks/>
          </p:cNvCxnSpPr>
          <p:nvPr/>
        </p:nvCxnSpPr>
        <p:spPr>
          <a:xfrm>
            <a:off x="7545024" y="4136583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2442905-A37F-424E-852C-6D9C211A88B8}"/>
              </a:ext>
            </a:extLst>
          </p:cNvPr>
          <p:cNvCxnSpPr>
            <a:cxnSpLocks/>
          </p:cNvCxnSpPr>
          <p:nvPr/>
        </p:nvCxnSpPr>
        <p:spPr>
          <a:xfrm>
            <a:off x="7545024" y="5016359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">
            <a:extLst>
              <a:ext uri="{FF2B5EF4-FFF2-40B4-BE49-F238E27FC236}">
                <a16:creationId xmlns:a16="http://schemas.microsoft.com/office/drawing/2014/main" id="{FDF7CF20-27EF-4F76-BF9F-B1B08B115D4B}"/>
              </a:ext>
            </a:extLst>
          </p:cNvPr>
          <p:cNvSpPr txBox="1"/>
          <p:nvPr/>
        </p:nvSpPr>
        <p:spPr>
          <a:xfrm>
            <a:off x="8166162" y="1245913"/>
            <a:ext cx="281851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1. The idea is.. and Who are we..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B809B24D-F309-4FA2-A99C-0F7C58D97996}"/>
              </a:ext>
            </a:extLst>
          </p:cNvPr>
          <p:cNvSpPr txBox="1"/>
          <p:nvPr/>
        </p:nvSpPr>
        <p:spPr>
          <a:xfrm>
            <a:off x="8182650" y="2135708"/>
            <a:ext cx="302801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2. What we care about is..</a:t>
            </a:r>
            <a:endParaRPr lang="en-US" dirty="0"/>
          </a:p>
        </p:txBody>
      </p:sp>
      <p:sp>
        <p:nvSpPr>
          <p:cNvPr id="24" name="TextBox 1">
            <a:extLst>
              <a:ext uri="{FF2B5EF4-FFF2-40B4-BE49-F238E27FC236}">
                <a16:creationId xmlns:a16="http://schemas.microsoft.com/office/drawing/2014/main" id="{858F55A3-E3F2-4A78-B63E-61C497CAA046}"/>
              </a:ext>
            </a:extLst>
          </p:cNvPr>
          <p:cNvSpPr txBox="1"/>
          <p:nvPr/>
        </p:nvSpPr>
        <p:spPr>
          <a:xfrm>
            <a:off x="8182649" y="3025503"/>
            <a:ext cx="326314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3. The obstacles &amp; opportunities are..</a:t>
            </a:r>
            <a:endParaRPr lang="en-US" dirty="0"/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2DAE1953-9EAF-4684-A03F-D445941570BB}"/>
              </a:ext>
            </a:extLst>
          </p:cNvPr>
          <p:cNvSpPr txBox="1"/>
          <p:nvPr/>
        </p:nvSpPr>
        <p:spPr>
          <a:xfrm>
            <a:off x="8235460" y="3915298"/>
            <a:ext cx="302801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4. The idea needs to consider..</a:t>
            </a:r>
            <a:endParaRPr lang="en-US" dirty="0"/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F3F0ADDA-6FCF-4375-80BE-A177EA7F4424}"/>
              </a:ext>
            </a:extLst>
          </p:cNvPr>
          <p:cNvSpPr txBox="1"/>
          <p:nvPr/>
        </p:nvSpPr>
        <p:spPr>
          <a:xfrm>
            <a:off x="8235459" y="4805093"/>
            <a:ext cx="302801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5a. The actions that need to be taken are.. (General)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8D3D6F-8097-9144-A113-F9D5D5288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821" y="-111575"/>
            <a:ext cx="5836804" cy="6656545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6AC00AE-F48C-AA4C-BDC3-95D17F49625E}"/>
              </a:ext>
            </a:extLst>
          </p:cNvPr>
          <p:cNvCxnSpPr>
            <a:cxnSpLocks/>
          </p:cNvCxnSpPr>
          <p:nvPr/>
        </p:nvCxnSpPr>
        <p:spPr>
          <a:xfrm>
            <a:off x="7545024" y="5896135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">
            <a:extLst>
              <a:ext uri="{FF2B5EF4-FFF2-40B4-BE49-F238E27FC236}">
                <a16:creationId xmlns:a16="http://schemas.microsoft.com/office/drawing/2014/main" id="{A399AC6F-EFCB-0542-B0E4-5396B5B6E9B9}"/>
              </a:ext>
            </a:extLst>
          </p:cNvPr>
          <p:cNvSpPr txBox="1"/>
          <p:nvPr/>
        </p:nvSpPr>
        <p:spPr>
          <a:xfrm>
            <a:off x="8235459" y="5694886"/>
            <a:ext cx="302801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5b. The actions that need to be taken are.. (Individual)</a:t>
            </a:r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0F01F92-D2B5-4542-AFE8-41E5812EFDBF}"/>
              </a:ext>
            </a:extLst>
          </p:cNvPr>
          <p:cNvGrpSpPr/>
          <p:nvPr/>
        </p:nvGrpSpPr>
        <p:grpSpPr>
          <a:xfrm>
            <a:off x="5352408" y="5018656"/>
            <a:ext cx="1425753" cy="1301410"/>
            <a:chOff x="1865148" y="1821921"/>
            <a:chExt cx="1495951" cy="1365486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C866442-F68E-0241-9F87-136A5EC4E02C}"/>
                </a:ext>
              </a:extLst>
            </p:cNvPr>
            <p:cNvGrpSpPr/>
            <p:nvPr/>
          </p:nvGrpSpPr>
          <p:grpSpPr>
            <a:xfrm>
              <a:off x="2698297" y="2259905"/>
              <a:ext cx="662802" cy="927502"/>
              <a:chOff x="2698297" y="2259905"/>
              <a:chExt cx="662802" cy="927502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64B983A-2F66-FD41-886D-ED0670FB7E65}"/>
                  </a:ext>
                </a:extLst>
              </p:cNvPr>
              <p:cNvSpPr/>
              <p:nvPr/>
            </p:nvSpPr>
            <p:spPr>
              <a:xfrm rot="3572295">
                <a:off x="2565947" y="2392255"/>
                <a:ext cx="927502" cy="662802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71154" dist="50610" dir="6180000" sx="96265" sy="96265" algn="ctr" rotWithShape="0">
                  <a:srgbClr val="000000">
                    <a:alpha val="31799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O" dirty="0"/>
              </a:p>
            </p:txBody>
          </p:sp>
          <p:pic>
            <p:nvPicPr>
              <p:cNvPr id="33" name="Picture 2">
                <a:extLst>
                  <a:ext uri="{FF2B5EF4-FFF2-40B4-BE49-F238E27FC236}">
                    <a16:creationId xmlns:a16="http://schemas.microsoft.com/office/drawing/2014/main" id="{DE636DE4-6E2D-EB4D-A53F-28F440B6DC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0" t="50796" r="52222" b="-120"/>
              <a:stretch/>
            </p:blipFill>
            <p:spPr bwMode="auto">
              <a:xfrm rot="19735132">
                <a:off x="2750736" y="2295169"/>
                <a:ext cx="576405" cy="8508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D285250C-4C92-EF43-A54F-00ECC6C592E3}"/>
                </a:ext>
              </a:extLst>
            </p:cNvPr>
            <p:cNvSpPr/>
            <p:nvPr/>
          </p:nvSpPr>
          <p:spPr>
            <a:xfrm>
              <a:off x="1865148" y="1821921"/>
              <a:ext cx="967041" cy="500115"/>
            </a:xfrm>
            <a:custGeom>
              <a:avLst/>
              <a:gdLst>
                <a:gd name="connsiteX0" fmla="*/ 963396 w 967041"/>
                <a:gd name="connsiteY0" fmla="*/ 494559 h 500115"/>
                <a:gd name="connsiteX1" fmla="*/ 768324 w 967041"/>
                <a:gd name="connsiteY1" fmla="*/ 80031 h 500115"/>
                <a:gd name="connsiteX2" fmla="*/ 256260 w 967041"/>
                <a:gd name="connsiteY2" fmla="*/ 6879 h 500115"/>
                <a:gd name="connsiteX3" fmla="*/ 12420 w 967041"/>
                <a:gd name="connsiteY3" fmla="*/ 177567 h 500115"/>
                <a:gd name="connsiteX4" fmla="*/ 97764 w 967041"/>
                <a:gd name="connsiteY4" fmla="*/ 409215 h 500115"/>
                <a:gd name="connsiteX5" fmla="*/ 622020 w 967041"/>
                <a:gd name="connsiteY5" fmla="*/ 323871 h 500115"/>
                <a:gd name="connsiteX6" fmla="*/ 963396 w 967041"/>
                <a:gd name="connsiteY6" fmla="*/ 494559 h 5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041" h="500115">
                  <a:moveTo>
                    <a:pt x="963396" y="494559"/>
                  </a:moveTo>
                  <a:cubicBezTo>
                    <a:pt x="987780" y="453919"/>
                    <a:pt x="886180" y="161311"/>
                    <a:pt x="768324" y="80031"/>
                  </a:cubicBezTo>
                  <a:cubicBezTo>
                    <a:pt x="650468" y="-1249"/>
                    <a:pt x="382244" y="-9377"/>
                    <a:pt x="256260" y="6879"/>
                  </a:cubicBezTo>
                  <a:cubicBezTo>
                    <a:pt x="130276" y="23135"/>
                    <a:pt x="38836" y="110511"/>
                    <a:pt x="12420" y="177567"/>
                  </a:cubicBezTo>
                  <a:cubicBezTo>
                    <a:pt x="-13996" y="244623"/>
                    <a:pt x="-3836" y="384831"/>
                    <a:pt x="97764" y="409215"/>
                  </a:cubicBezTo>
                  <a:cubicBezTo>
                    <a:pt x="199364" y="433599"/>
                    <a:pt x="479780" y="307615"/>
                    <a:pt x="622020" y="323871"/>
                  </a:cubicBezTo>
                  <a:cubicBezTo>
                    <a:pt x="764260" y="340127"/>
                    <a:pt x="939012" y="535199"/>
                    <a:pt x="963396" y="494559"/>
                  </a:cubicBezTo>
                  <a:close/>
                </a:path>
              </a:pathLst>
            </a:custGeom>
            <a:noFill/>
            <a:ln w="2222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9AF5C70-3BC2-3F40-8108-940C17F541EB}"/>
              </a:ext>
            </a:extLst>
          </p:cNvPr>
          <p:cNvGrpSpPr/>
          <p:nvPr/>
        </p:nvGrpSpPr>
        <p:grpSpPr>
          <a:xfrm>
            <a:off x="4137384" y="5018656"/>
            <a:ext cx="1425753" cy="1301410"/>
            <a:chOff x="1865148" y="1821921"/>
            <a:chExt cx="1495951" cy="1365486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428AEE2D-CCF4-1644-97BD-4CB185408F63}"/>
                </a:ext>
              </a:extLst>
            </p:cNvPr>
            <p:cNvGrpSpPr/>
            <p:nvPr/>
          </p:nvGrpSpPr>
          <p:grpSpPr>
            <a:xfrm>
              <a:off x="2698297" y="2259905"/>
              <a:ext cx="662802" cy="927502"/>
              <a:chOff x="2698297" y="2259905"/>
              <a:chExt cx="662802" cy="927502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F24A6B61-364D-0C4D-A562-13CE60A048B2}"/>
                  </a:ext>
                </a:extLst>
              </p:cNvPr>
              <p:cNvSpPr/>
              <p:nvPr/>
            </p:nvSpPr>
            <p:spPr>
              <a:xfrm rot="3572295">
                <a:off x="2565947" y="2392255"/>
                <a:ext cx="927502" cy="662802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71154" dist="50610" dir="6180000" sx="96265" sy="96265" algn="ctr" rotWithShape="0">
                  <a:srgbClr val="000000">
                    <a:alpha val="31799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O" dirty="0"/>
              </a:p>
            </p:txBody>
          </p:sp>
          <p:pic>
            <p:nvPicPr>
              <p:cNvPr id="43" name="Picture 2">
                <a:extLst>
                  <a:ext uri="{FF2B5EF4-FFF2-40B4-BE49-F238E27FC236}">
                    <a16:creationId xmlns:a16="http://schemas.microsoft.com/office/drawing/2014/main" id="{8476E657-D3F0-2E4E-A988-AA3C1628391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0" t="50796" r="52222" b="-120"/>
              <a:stretch/>
            </p:blipFill>
            <p:spPr bwMode="auto">
              <a:xfrm rot="19735132">
                <a:off x="2750736" y="2295169"/>
                <a:ext cx="576405" cy="8508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D3A7648B-FA82-B24F-96CF-D9FEDE3A5DE8}"/>
                </a:ext>
              </a:extLst>
            </p:cNvPr>
            <p:cNvSpPr/>
            <p:nvPr/>
          </p:nvSpPr>
          <p:spPr>
            <a:xfrm>
              <a:off x="1865148" y="1821921"/>
              <a:ext cx="967041" cy="500115"/>
            </a:xfrm>
            <a:custGeom>
              <a:avLst/>
              <a:gdLst>
                <a:gd name="connsiteX0" fmla="*/ 963396 w 967041"/>
                <a:gd name="connsiteY0" fmla="*/ 494559 h 500115"/>
                <a:gd name="connsiteX1" fmla="*/ 768324 w 967041"/>
                <a:gd name="connsiteY1" fmla="*/ 80031 h 500115"/>
                <a:gd name="connsiteX2" fmla="*/ 256260 w 967041"/>
                <a:gd name="connsiteY2" fmla="*/ 6879 h 500115"/>
                <a:gd name="connsiteX3" fmla="*/ 12420 w 967041"/>
                <a:gd name="connsiteY3" fmla="*/ 177567 h 500115"/>
                <a:gd name="connsiteX4" fmla="*/ 97764 w 967041"/>
                <a:gd name="connsiteY4" fmla="*/ 409215 h 500115"/>
                <a:gd name="connsiteX5" fmla="*/ 622020 w 967041"/>
                <a:gd name="connsiteY5" fmla="*/ 323871 h 500115"/>
                <a:gd name="connsiteX6" fmla="*/ 963396 w 967041"/>
                <a:gd name="connsiteY6" fmla="*/ 494559 h 5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041" h="500115">
                  <a:moveTo>
                    <a:pt x="963396" y="494559"/>
                  </a:moveTo>
                  <a:cubicBezTo>
                    <a:pt x="987780" y="453919"/>
                    <a:pt x="886180" y="161311"/>
                    <a:pt x="768324" y="80031"/>
                  </a:cubicBezTo>
                  <a:cubicBezTo>
                    <a:pt x="650468" y="-1249"/>
                    <a:pt x="382244" y="-9377"/>
                    <a:pt x="256260" y="6879"/>
                  </a:cubicBezTo>
                  <a:cubicBezTo>
                    <a:pt x="130276" y="23135"/>
                    <a:pt x="38836" y="110511"/>
                    <a:pt x="12420" y="177567"/>
                  </a:cubicBezTo>
                  <a:cubicBezTo>
                    <a:pt x="-13996" y="244623"/>
                    <a:pt x="-3836" y="384831"/>
                    <a:pt x="97764" y="409215"/>
                  </a:cubicBezTo>
                  <a:cubicBezTo>
                    <a:pt x="199364" y="433599"/>
                    <a:pt x="479780" y="307615"/>
                    <a:pt x="622020" y="323871"/>
                  </a:cubicBezTo>
                  <a:cubicBezTo>
                    <a:pt x="764260" y="340127"/>
                    <a:pt x="939012" y="535199"/>
                    <a:pt x="963396" y="494559"/>
                  </a:cubicBezTo>
                  <a:close/>
                </a:path>
              </a:pathLst>
            </a:custGeom>
            <a:noFill/>
            <a:ln w="2222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641D848-7DCB-374F-AF5B-2B4E56901C3A}"/>
              </a:ext>
            </a:extLst>
          </p:cNvPr>
          <p:cNvGrpSpPr/>
          <p:nvPr/>
        </p:nvGrpSpPr>
        <p:grpSpPr>
          <a:xfrm>
            <a:off x="2859729" y="5018656"/>
            <a:ext cx="1425753" cy="1301410"/>
            <a:chOff x="1865148" y="1821921"/>
            <a:chExt cx="1495951" cy="1365486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687CE2F-758A-4E4F-8307-6CEA9401C159}"/>
                </a:ext>
              </a:extLst>
            </p:cNvPr>
            <p:cNvGrpSpPr/>
            <p:nvPr/>
          </p:nvGrpSpPr>
          <p:grpSpPr>
            <a:xfrm>
              <a:off x="2698297" y="2259905"/>
              <a:ext cx="662802" cy="927502"/>
              <a:chOff x="2698297" y="2259905"/>
              <a:chExt cx="662802" cy="927502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92DBF8C5-267A-7F49-896A-D3C70B39C9C0}"/>
                  </a:ext>
                </a:extLst>
              </p:cNvPr>
              <p:cNvSpPr/>
              <p:nvPr/>
            </p:nvSpPr>
            <p:spPr>
              <a:xfrm rot="3572295">
                <a:off x="2565947" y="2392255"/>
                <a:ext cx="927502" cy="662802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71154" dist="50610" dir="6180000" sx="96265" sy="96265" algn="ctr" rotWithShape="0">
                  <a:srgbClr val="000000">
                    <a:alpha val="31799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O" dirty="0"/>
              </a:p>
            </p:txBody>
          </p:sp>
          <p:pic>
            <p:nvPicPr>
              <p:cNvPr id="48" name="Picture 2">
                <a:extLst>
                  <a:ext uri="{FF2B5EF4-FFF2-40B4-BE49-F238E27FC236}">
                    <a16:creationId xmlns:a16="http://schemas.microsoft.com/office/drawing/2014/main" id="{C50183D9-15BC-B242-92E3-CB728932009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0" t="50796" r="52222" b="-120"/>
              <a:stretch/>
            </p:blipFill>
            <p:spPr bwMode="auto">
              <a:xfrm rot="19735132">
                <a:off x="2750736" y="2295169"/>
                <a:ext cx="576405" cy="8508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72566A72-EC6B-884E-9514-90476328B53B}"/>
                </a:ext>
              </a:extLst>
            </p:cNvPr>
            <p:cNvSpPr/>
            <p:nvPr/>
          </p:nvSpPr>
          <p:spPr>
            <a:xfrm>
              <a:off x="1865148" y="1821921"/>
              <a:ext cx="967041" cy="500115"/>
            </a:xfrm>
            <a:custGeom>
              <a:avLst/>
              <a:gdLst>
                <a:gd name="connsiteX0" fmla="*/ 963396 w 967041"/>
                <a:gd name="connsiteY0" fmla="*/ 494559 h 500115"/>
                <a:gd name="connsiteX1" fmla="*/ 768324 w 967041"/>
                <a:gd name="connsiteY1" fmla="*/ 80031 h 500115"/>
                <a:gd name="connsiteX2" fmla="*/ 256260 w 967041"/>
                <a:gd name="connsiteY2" fmla="*/ 6879 h 500115"/>
                <a:gd name="connsiteX3" fmla="*/ 12420 w 967041"/>
                <a:gd name="connsiteY3" fmla="*/ 177567 h 500115"/>
                <a:gd name="connsiteX4" fmla="*/ 97764 w 967041"/>
                <a:gd name="connsiteY4" fmla="*/ 409215 h 500115"/>
                <a:gd name="connsiteX5" fmla="*/ 622020 w 967041"/>
                <a:gd name="connsiteY5" fmla="*/ 323871 h 500115"/>
                <a:gd name="connsiteX6" fmla="*/ 963396 w 967041"/>
                <a:gd name="connsiteY6" fmla="*/ 494559 h 5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041" h="500115">
                  <a:moveTo>
                    <a:pt x="963396" y="494559"/>
                  </a:moveTo>
                  <a:cubicBezTo>
                    <a:pt x="987780" y="453919"/>
                    <a:pt x="886180" y="161311"/>
                    <a:pt x="768324" y="80031"/>
                  </a:cubicBezTo>
                  <a:cubicBezTo>
                    <a:pt x="650468" y="-1249"/>
                    <a:pt x="382244" y="-9377"/>
                    <a:pt x="256260" y="6879"/>
                  </a:cubicBezTo>
                  <a:cubicBezTo>
                    <a:pt x="130276" y="23135"/>
                    <a:pt x="38836" y="110511"/>
                    <a:pt x="12420" y="177567"/>
                  </a:cubicBezTo>
                  <a:cubicBezTo>
                    <a:pt x="-13996" y="244623"/>
                    <a:pt x="-3836" y="384831"/>
                    <a:pt x="97764" y="409215"/>
                  </a:cubicBezTo>
                  <a:cubicBezTo>
                    <a:pt x="199364" y="433599"/>
                    <a:pt x="479780" y="307615"/>
                    <a:pt x="622020" y="323871"/>
                  </a:cubicBezTo>
                  <a:cubicBezTo>
                    <a:pt x="764260" y="340127"/>
                    <a:pt x="939012" y="535199"/>
                    <a:pt x="963396" y="494559"/>
                  </a:cubicBezTo>
                  <a:close/>
                </a:path>
              </a:pathLst>
            </a:custGeom>
            <a:noFill/>
            <a:ln w="2222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</p:spTree>
    <p:extLst>
      <p:ext uri="{BB962C8B-B14F-4D97-AF65-F5344CB8AC3E}">
        <p14:creationId xmlns:p14="http://schemas.microsoft.com/office/powerpoint/2010/main" val="2838125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3D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Design process."/>
          <p:cNvSpPr txBox="1">
            <a:spLocks noGrp="1"/>
          </p:cNvSpPr>
          <p:nvPr>
            <p:ph type="body" idx="13"/>
          </p:nvPr>
        </p:nvSpPr>
        <p:spPr>
          <a:xfrm>
            <a:off x="654923" y="979484"/>
            <a:ext cx="5441077" cy="2769989"/>
          </a:xfrm>
          <a:prstGeom prst="rect">
            <a:avLst/>
          </a:prstGeom>
        </p:spPr>
        <p:txBody>
          <a:bodyPr/>
          <a:lstStyle>
            <a:lvl1pPr marL="0" indent="0" defTabSz="647700">
              <a:spcBef>
                <a:spcPts val="0"/>
              </a:spcBef>
              <a:buSzTx/>
              <a:buFontTx/>
              <a:buNone/>
              <a:tabLst>
                <a:tab pos="495300" algn="l"/>
                <a:tab pos="1003300" algn="l"/>
                <a:tab pos="1524000" algn="l"/>
                <a:tab pos="2019300" algn="l"/>
                <a:tab pos="2527300" algn="l"/>
                <a:tab pos="3035300" algn="l"/>
                <a:tab pos="3543300" algn="l"/>
                <a:tab pos="4038600" algn="l"/>
                <a:tab pos="4546600" algn="l"/>
                <a:tab pos="5054600" algn="l"/>
                <a:tab pos="5562600" algn="l"/>
                <a:tab pos="6070600" algn="l"/>
              </a:tabLst>
              <a:defRPr sz="12000" b="1" spc="-239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nb-NO" sz="10000" b="0" dirty="0">
                <a:latin typeface="Raleway" panose="020B0003030101060003" pitchFamily="34" charset="0"/>
              </a:rPr>
              <a:t>Key </a:t>
            </a:r>
            <a:r>
              <a:rPr lang="nb-NO" sz="10000" b="0" dirty="0" err="1">
                <a:latin typeface="Raleway" panose="020B0003030101060003" pitchFamily="34" charset="0"/>
              </a:rPr>
              <a:t>features</a:t>
            </a:r>
            <a:endParaRPr sz="10000" b="0" dirty="0">
              <a:latin typeface="Raleway" panose="020B0003030101060003" pitchFamily="34" charset="0"/>
            </a:endParaRPr>
          </a:p>
        </p:txBody>
      </p:sp>
      <p:sp>
        <p:nvSpPr>
          <p:cNvPr id="178" name="01"/>
          <p:cNvSpPr txBox="1">
            <a:spLocks noGrp="1"/>
          </p:cNvSpPr>
          <p:nvPr>
            <p:ph type="body" idx="14"/>
          </p:nvPr>
        </p:nvSpPr>
        <p:spPr>
          <a:xfrm>
            <a:off x="5341314" y="2368326"/>
            <a:ext cx="6979475" cy="7065909"/>
          </a:xfrm>
          <a:prstGeom prst="rect">
            <a:avLst/>
          </a:prstGeom>
        </p:spPr>
        <p:txBody>
          <a:bodyPr/>
          <a:lstStyle/>
          <a:p>
            <a:r>
              <a:rPr lang="nb-NO" dirty="0">
                <a:solidFill>
                  <a:srgbClr val="F0DCDD"/>
                </a:solidFill>
              </a:rPr>
              <a:t>02</a:t>
            </a:r>
            <a:endParaRPr dirty="0">
              <a:solidFill>
                <a:srgbClr val="F0DC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03514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8CF9F9C-AFE8-5743-AC04-13E72FF68766}"/>
              </a:ext>
            </a:extLst>
          </p:cNvPr>
          <p:cNvSpPr txBox="1">
            <a:spLocks/>
          </p:cNvSpPr>
          <p:nvPr/>
        </p:nvSpPr>
        <p:spPr>
          <a:xfrm>
            <a:off x="456647" y="2070653"/>
            <a:ext cx="6487184" cy="4044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213D79"/>
                </a:solidFill>
                <a:effectLst/>
                <a:uLnTx/>
                <a:uFillTx/>
                <a:latin typeface="Raleway" pitchFamily="2" charset="77"/>
                <a:cs typeface="Arial" panose="020B0604020202020204" pitchFamily="34" charset="0"/>
                <a:sym typeface="Arial"/>
              </a:rPr>
              <a:t>An opportunity to discuss ideas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213D79"/>
                </a:solidFill>
                <a:effectLst/>
                <a:uLnTx/>
                <a:uFillTx/>
                <a:latin typeface="Raleway" pitchFamily="2" charset="77"/>
                <a:cs typeface="Arial" panose="020B0604020202020204" pitchFamily="34" charset="0"/>
                <a:sym typeface="Arial"/>
              </a:rPr>
              <a:t>and co-create solutions</a:t>
            </a:r>
          </a:p>
          <a:p>
            <a:pPr marL="11430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  <a:p>
            <a:pPr marL="4572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213D79"/>
                </a:solidFill>
                <a:effectLst/>
                <a:uLnTx/>
                <a:uFillTx/>
                <a:latin typeface="Raleway" pitchFamily="2" charset="77"/>
                <a:cs typeface="Arial" panose="020B0604020202020204" pitchFamily="34" charset="0"/>
                <a:sym typeface="Arial"/>
              </a:rPr>
              <a:t>Intergenerational, multi-stakeholder</a:t>
            </a:r>
          </a:p>
          <a:p>
            <a:pPr marL="11430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/>
              <a:buNone/>
              <a:tabLst/>
              <a:defRPr/>
            </a:pP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  <a:p>
            <a:pPr marL="4572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213D79"/>
                </a:solidFill>
                <a:effectLst/>
                <a:uLnTx/>
                <a:uFillTx/>
                <a:latin typeface="Raleway" pitchFamily="2" charset="77"/>
                <a:cs typeface="Arial" panose="020B0604020202020204" pitchFamily="34" charset="0"/>
                <a:sym typeface="Arial"/>
              </a:rPr>
              <a:t>50/50 ratio: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213D79"/>
                </a:solidFill>
                <a:effectLst/>
                <a:uLnTx/>
                <a:uFillTx/>
                <a:latin typeface="Raleway" pitchFamily="2" charset="77"/>
                <a:cs typeface="Arial" panose="020B0604020202020204" pitchFamily="34" charset="0"/>
                <a:sym typeface="Arial"/>
              </a:rPr>
              <a:t>youth to adult participants</a:t>
            </a:r>
          </a:p>
          <a:p>
            <a:pPr marL="11430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  <a:p>
            <a:pPr marL="4572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213D79"/>
                </a:solidFill>
                <a:effectLst/>
                <a:uLnTx/>
                <a:uFillTx/>
                <a:latin typeface="Raleway" pitchFamily="2" charset="77"/>
                <a:cs typeface="Arial" panose="020B0604020202020204" pitchFamily="34" charset="0"/>
                <a:sym typeface="Arial"/>
              </a:rPr>
              <a:t>Facilitated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213D79"/>
                </a:solidFill>
                <a:effectLst/>
                <a:uLnTx/>
                <a:uFillTx/>
                <a:latin typeface="Raleway" pitchFamily="2" charset="77"/>
                <a:cs typeface="Arial" panose="020B0604020202020204" pitchFamily="34" charset="0"/>
                <a:sym typeface="Arial"/>
              </a:rPr>
              <a:t>by young people </a:t>
            </a:r>
          </a:p>
          <a:p>
            <a:pPr marL="4572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  <a:p>
            <a:pPr marL="914400" marR="0" lvl="1" indent="-3175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610534" y="852112"/>
            <a:ext cx="11184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77">
              <a:defRPr/>
            </a:pPr>
            <a:r>
              <a:rPr lang="en-US" sz="4800" dirty="0">
                <a:solidFill>
                  <a:srgbClr val="213D79"/>
                </a:solidFill>
                <a:latin typeface="Raleway" pitchFamily="2" charset="77"/>
                <a:cs typeface="Arial"/>
                <a:sym typeface="Arial"/>
              </a:rPr>
              <a:t>What is the Dialogue Forum?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AE252099-4167-2C40-993D-3F3150D26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831" y="1267610"/>
            <a:ext cx="4477481" cy="5106314"/>
          </a:xfrm>
          <a:prstGeom prst="rect">
            <a:avLst/>
          </a:prstGeom>
        </p:spPr>
      </p:pic>
      <p:pic>
        <p:nvPicPr>
          <p:cNvPr id="6" name="Bilde 5" descr="Et bilde som inneholder tekst, overvåke, TV, skjerm&#10;&#10;Automatisk generert beskrivelse">
            <a:extLst>
              <a:ext uri="{FF2B5EF4-FFF2-40B4-BE49-F238E27FC236}">
                <a16:creationId xmlns:a16="http://schemas.microsoft.com/office/drawing/2014/main" id="{9A464AD3-2D95-3A46-A7CB-BC674F09CD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1784" b="-7700"/>
          <a:stretch/>
        </p:blipFill>
        <p:spPr>
          <a:xfrm>
            <a:off x="7992524" y="3389093"/>
            <a:ext cx="1053940" cy="428349"/>
          </a:xfrm>
          <a:prstGeom prst="rect">
            <a:avLst/>
          </a:prstGeom>
        </p:spPr>
      </p:pic>
      <p:pic>
        <p:nvPicPr>
          <p:cNvPr id="11" name="Bilde 10" descr="Et bilde som inneholder tekst, overvåke, skjerm&#10;&#10;Automatisk generert beskrivelse">
            <a:extLst>
              <a:ext uri="{FF2B5EF4-FFF2-40B4-BE49-F238E27FC236}">
                <a16:creationId xmlns:a16="http://schemas.microsoft.com/office/drawing/2014/main" id="{3D28E075-6543-B64E-B295-121DC7867A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617" t="-620"/>
          <a:stretch/>
        </p:blipFill>
        <p:spPr>
          <a:xfrm>
            <a:off x="9393274" y="3994569"/>
            <a:ext cx="1003947" cy="397727"/>
          </a:xfrm>
          <a:prstGeom prst="rect">
            <a:avLst/>
          </a:prstGeom>
        </p:spPr>
      </p:pic>
      <p:pic>
        <p:nvPicPr>
          <p:cNvPr id="13" name="Bilde 12" descr="Et bilde som inneholder tekst, overvåke, skjerm, TV&#10;&#10;Automatisk generert beskrivelse">
            <a:extLst>
              <a:ext uri="{FF2B5EF4-FFF2-40B4-BE49-F238E27FC236}">
                <a16:creationId xmlns:a16="http://schemas.microsoft.com/office/drawing/2014/main" id="{40A71672-F8E8-D447-8969-51FFED4B70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212" t="-9504" r="65211" b="9504"/>
          <a:stretch/>
        </p:blipFill>
        <p:spPr>
          <a:xfrm>
            <a:off x="8077975" y="3557076"/>
            <a:ext cx="582412" cy="428349"/>
          </a:xfrm>
          <a:prstGeom prst="rect">
            <a:avLst/>
          </a:prstGeom>
        </p:spPr>
      </p:pic>
      <p:pic>
        <p:nvPicPr>
          <p:cNvPr id="14" name="Bilde 13" descr="Et bilde som inneholder tekst, overvåke, TV, skjerm&#10;&#10;Automatisk generert beskrivelse">
            <a:extLst>
              <a:ext uri="{FF2B5EF4-FFF2-40B4-BE49-F238E27FC236}">
                <a16:creationId xmlns:a16="http://schemas.microsoft.com/office/drawing/2014/main" id="{43ECC1BA-C01B-274C-A905-E219ABFF4CA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475" t="-27519" r="31785" b="-7701"/>
          <a:stretch/>
        </p:blipFill>
        <p:spPr>
          <a:xfrm>
            <a:off x="9650049" y="3725672"/>
            <a:ext cx="490395" cy="537794"/>
          </a:xfrm>
          <a:prstGeom prst="rect">
            <a:avLst/>
          </a:prstGeom>
        </p:spPr>
      </p:pic>
      <p:pic>
        <p:nvPicPr>
          <p:cNvPr id="16" name="Bilde 15" descr="Et bilde som inneholder tekst, overvåke, skjerm, TV&#10;&#10;Automatisk generert beskrivelse">
            <a:extLst>
              <a:ext uri="{FF2B5EF4-FFF2-40B4-BE49-F238E27FC236}">
                <a16:creationId xmlns:a16="http://schemas.microsoft.com/office/drawing/2014/main" id="{9A5E7F96-ACF9-BC47-AECD-7089283F412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212" t="-9504" r="65211" b="9504"/>
          <a:stretch/>
        </p:blipFill>
        <p:spPr>
          <a:xfrm>
            <a:off x="8394967" y="3849684"/>
            <a:ext cx="582412" cy="428349"/>
          </a:xfrm>
          <a:prstGeom prst="rect">
            <a:avLst/>
          </a:prstGeom>
        </p:spPr>
      </p:pic>
      <p:pic>
        <p:nvPicPr>
          <p:cNvPr id="17" name="Bilde 16" descr="Et bilde som inneholder tekst, overvåke, skjerm, TV&#10;&#10;Automatisk generert beskrivelse">
            <a:extLst>
              <a:ext uri="{FF2B5EF4-FFF2-40B4-BE49-F238E27FC236}">
                <a16:creationId xmlns:a16="http://schemas.microsoft.com/office/drawing/2014/main" id="{E177A5D3-E715-3C46-84F1-E44EFDAAD9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212" t="-9504" r="65211" b="9504"/>
          <a:stretch/>
        </p:blipFill>
        <p:spPr>
          <a:xfrm>
            <a:off x="9772663" y="3459540"/>
            <a:ext cx="582412" cy="428349"/>
          </a:xfrm>
          <a:prstGeom prst="rect">
            <a:avLst/>
          </a:prstGeom>
        </p:spPr>
      </p:pic>
      <p:pic>
        <p:nvPicPr>
          <p:cNvPr id="18" name="Bilde 17" descr="Et bilde som inneholder tekst, overvåke, skjerm&#10;&#10;Automatisk generert beskrivelse">
            <a:extLst>
              <a:ext uri="{FF2B5EF4-FFF2-40B4-BE49-F238E27FC236}">
                <a16:creationId xmlns:a16="http://schemas.microsoft.com/office/drawing/2014/main" id="{310EB3D9-85C9-2040-AD2B-FFCC39F6C12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618" t="-620" r="31721" b="-7164"/>
          <a:stretch/>
        </p:blipFill>
        <p:spPr>
          <a:xfrm>
            <a:off x="8418194" y="3293447"/>
            <a:ext cx="516874" cy="426047"/>
          </a:xfrm>
          <a:prstGeom prst="rect">
            <a:avLst/>
          </a:prstGeom>
        </p:spPr>
      </p:pic>
      <p:sp>
        <p:nvSpPr>
          <p:cNvPr id="19" name="Bildeforklaring formet som et avrundet rektangel 18">
            <a:extLst>
              <a:ext uri="{FF2B5EF4-FFF2-40B4-BE49-F238E27FC236}">
                <a16:creationId xmlns:a16="http://schemas.microsoft.com/office/drawing/2014/main" id="{18579CD1-8CC6-9B4F-83F8-44C70F2311BF}"/>
              </a:ext>
            </a:extLst>
          </p:cNvPr>
          <p:cNvSpPr/>
          <p:nvPr/>
        </p:nvSpPr>
        <p:spPr>
          <a:xfrm>
            <a:off x="10650450" y="1906227"/>
            <a:ext cx="694944" cy="512064"/>
          </a:xfrm>
          <a:prstGeom prst="wedgeRoundRectCallout">
            <a:avLst>
              <a:gd name="adj1" fmla="val -33114"/>
              <a:gd name="adj2" fmla="val 86310"/>
              <a:gd name="adj3" fmla="val 16667"/>
            </a:avLst>
          </a:prstGeom>
          <a:solidFill>
            <a:srgbClr val="DDB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Bildeforklaring formet som et avrundet rektangel 19">
            <a:extLst>
              <a:ext uri="{FF2B5EF4-FFF2-40B4-BE49-F238E27FC236}">
                <a16:creationId xmlns:a16="http://schemas.microsoft.com/office/drawing/2014/main" id="{CCB6A866-AEAD-AC49-A0CA-6E3E34968B36}"/>
              </a:ext>
            </a:extLst>
          </p:cNvPr>
          <p:cNvSpPr/>
          <p:nvPr/>
        </p:nvSpPr>
        <p:spPr>
          <a:xfrm flipH="1">
            <a:off x="10997922" y="2272602"/>
            <a:ext cx="516872" cy="370035"/>
          </a:xfrm>
          <a:prstGeom prst="wedgeRoundRectCallout">
            <a:avLst>
              <a:gd name="adj1" fmla="val -33114"/>
              <a:gd name="adj2" fmla="val 86310"/>
              <a:gd name="adj3" fmla="val 16667"/>
            </a:avLst>
          </a:prstGeom>
          <a:solidFill>
            <a:srgbClr val="F0D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1" name="Bildeforklaring formet som et avrundet rektangel 20">
            <a:extLst>
              <a:ext uri="{FF2B5EF4-FFF2-40B4-BE49-F238E27FC236}">
                <a16:creationId xmlns:a16="http://schemas.microsoft.com/office/drawing/2014/main" id="{36A82B3C-778E-0F44-B01E-2292D600565F}"/>
              </a:ext>
            </a:extLst>
          </p:cNvPr>
          <p:cNvSpPr/>
          <p:nvPr/>
        </p:nvSpPr>
        <p:spPr>
          <a:xfrm>
            <a:off x="6688598" y="2609088"/>
            <a:ext cx="516873" cy="380854"/>
          </a:xfrm>
          <a:prstGeom prst="wedgeRoundRectCallout">
            <a:avLst>
              <a:gd name="adj1" fmla="val -33114"/>
              <a:gd name="adj2" fmla="val 86310"/>
              <a:gd name="adj3" fmla="val 16667"/>
            </a:avLst>
          </a:prstGeom>
          <a:solidFill>
            <a:srgbClr val="DDB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2" name="Bildeforklaring formet som et avrundet rektangel 21">
            <a:extLst>
              <a:ext uri="{FF2B5EF4-FFF2-40B4-BE49-F238E27FC236}">
                <a16:creationId xmlns:a16="http://schemas.microsoft.com/office/drawing/2014/main" id="{05D7F3C9-B147-4041-934C-C9C46C48907F}"/>
              </a:ext>
            </a:extLst>
          </p:cNvPr>
          <p:cNvSpPr/>
          <p:nvPr/>
        </p:nvSpPr>
        <p:spPr>
          <a:xfrm flipH="1">
            <a:off x="6994028" y="2799514"/>
            <a:ext cx="531982" cy="380853"/>
          </a:xfrm>
          <a:prstGeom prst="wedgeRoundRectCallout">
            <a:avLst>
              <a:gd name="adj1" fmla="val -33114"/>
              <a:gd name="adj2" fmla="val 86310"/>
              <a:gd name="adj3" fmla="val 16667"/>
            </a:avLst>
          </a:prstGeom>
          <a:solidFill>
            <a:srgbClr val="F0D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3" name="Bildeforklaring formet som et avrundet rektangel 22">
            <a:extLst>
              <a:ext uri="{FF2B5EF4-FFF2-40B4-BE49-F238E27FC236}">
                <a16:creationId xmlns:a16="http://schemas.microsoft.com/office/drawing/2014/main" id="{BFCD589C-1298-1F4E-A165-83BF5920424B}"/>
              </a:ext>
            </a:extLst>
          </p:cNvPr>
          <p:cNvSpPr/>
          <p:nvPr/>
        </p:nvSpPr>
        <p:spPr>
          <a:xfrm>
            <a:off x="11032827" y="4072127"/>
            <a:ext cx="516873" cy="380854"/>
          </a:xfrm>
          <a:prstGeom prst="wedgeRoundRectCallout">
            <a:avLst>
              <a:gd name="adj1" fmla="val -33114"/>
              <a:gd name="adj2" fmla="val 86310"/>
              <a:gd name="adj3" fmla="val 16667"/>
            </a:avLst>
          </a:prstGeom>
          <a:solidFill>
            <a:srgbClr val="F0D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4" name="Bildeforklaring formet som et avrundet rektangel 23">
            <a:extLst>
              <a:ext uri="{FF2B5EF4-FFF2-40B4-BE49-F238E27FC236}">
                <a16:creationId xmlns:a16="http://schemas.microsoft.com/office/drawing/2014/main" id="{535EC074-2E10-5B4A-9E73-8584281F4D97}"/>
              </a:ext>
            </a:extLst>
          </p:cNvPr>
          <p:cNvSpPr/>
          <p:nvPr/>
        </p:nvSpPr>
        <p:spPr>
          <a:xfrm flipH="1">
            <a:off x="11275199" y="3873431"/>
            <a:ext cx="531982" cy="380853"/>
          </a:xfrm>
          <a:prstGeom prst="wedgeRoundRectCallout">
            <a:avLst>
              <a:gd name="adj1" fmla="val -33114"/>
              <a:gd name="adj2" fmla="val 86310"/>
              <a:gd name="adj3" fmla="val 16667"/>
            </a:avLst>
          </a:prstGeom>
          <a:solidFill>
            <a:srgbClr val="DDB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10451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8CF9F9C-AFE8-5743-AC04-13E72FF68766}"/>
              </a:ext>
            </a:extLst>
          </p:cNvPr>
          <p:cNvSpPr txBox="1">
            <a:spLocks/>
          </p:cNvSpPr>
          <p:nvPr/>
        </p:nvSpPr>
        <p:spPr>
          <a:xfrm>
            <a:off x="456647" y="2070653"/>
            <a:ext cx="6487184" cy="4044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37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l">
              <a:lnSpc>
                <a:spcPct val="160000"/>
              </a:lnSpc>
              <a:buClr>
                <a:srgbClr val="D8AFAA"/>
              </a:buClr>
              <a:buFont typeface="Arial" panose="020B0604020202020204" pitchFamily="34" charset="0"/>
              <a:buChar char="•"/>
              <a:defRPr/>
            </a:pPr>
            <a:r>
              <a:rPr lang="en-US" sz="2200" b="1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Digital &amp; physical </a:t>
            </a:r>
            <a:r>
              <a:rPr lang="en-US" sz="2200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versions of the tool</a:t>
            </a:r>
          </a:p>
          <a:p>
            <a:pPr lvl="0" algn="l">
              <a:lnSpc>
                <a:spcPct val="160000"/>
              </a:lnSpc>
              <a:buClr>
                <a:srgbClr val="D8AFAA"/>
              </a:buClr>
              <a:buFont typeface="Arial" panose="020B0604020202020204" pitchFamily="34" charset="0"/>
              <a:buChar char="•"/>
              <a:defRPr/>
            </a:pPr>
            <a:r>
              <a:rPr lang="en-US" sz="2200" b="1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Canvas and moderator cards </a:t>
            </a:r>
            <a:r>
              <a:rPr lang="en-US" sz="2200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that guide all activities</a:t>
            </a:r>
          </a:p>
          <a:p>
            <a:pPr lvl="0" algn="l">
              <a:lnSpc>
                <a:spcPct val="160000"/>
              </a:lnSpc>
              <a:buClr>
                <a:srgbClr val="D8AFAA"/>
              </a:buClr>
              <a:buFont typeface="Arial" panose="020B0604020202020204" pitchFamily="34" charset="0"/>
              <a:buChar char="•"/>
              <a:defRPr/>
            </a:pPr>
            <a:r>
              <a:rPr lang="en-US" sz="2200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Up to </a:t>
            </a:r>
            <a:r>
              <a:rPr lang="en-US" sz="2200" b="1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2 hours </a:t>
            </a:r>
          </a:p>
          <a:p>
            <a:pPr lvl="0" algn="l">
              <a:lnSpc>
                <a:spcPct val="160000"/>
              </a:lnSpc>
              <a:buClr>
                <a:srgbClr val="D8AFAA"/>
              </a:buClr>
              <a:buFont typeface="Arial" panose="020B0604020202020204" pitchFamily="34" charset="0"/>
              <a:buChar char="•"/>
              <a:defRPr/>
            </a:pPr>
            <a:r>
              <a:rPr lang="en-US" sz="2200" b="1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6 participants</a:t>
            </a:r>
            <a:r>
              <a:rPr lang="en-US" sz="2200" kern="0" dirty="0">
                <a:solidFill>
                  <a:srgbClr val="213D79"/>
                </a:solidFill>
                <a:latin typeface="Raleway" pitchFamily="2" charset="77"/>
                <a:cs typeface="Arial" panose="020B0604020202020204" pitchFamily="34" charset="0"/>
              </a:rPr>
              <a:t>, emphasis on variety of voices &amp; perspectives</a:t>
            </a:r>
          </a:p>
          <a:p>
            <a:pPr marL="4572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 panose="020B0604020202020204" pitchFamily="34" charset="0"/>
              <a:sym typeface="Arial"/>
            </a:endParaRPr>
          </a:p>
          <a:p>
            <a:pPr marL="914400" marR="0" lvl="1" indent="-3175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AFAA"/>
              </a:buClr>
              <a:buSzPts val="2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213D79"/>
              </a:solidFill>
              <a:effectLst/>
              <a:uLnTx/>
              <a:uFillTx/>
              <a:latin typeface="Raleway" pitchFamily="2" charset="77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610534" y="852112"/>
            <a:ext cx="11184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77">
              <a:defRPr/>
            </a:pPr>
            <a:r>
              <a:rPr lang="en-US" sz="4800" dirty="0">
                <a:solidFill>
                  <a:srgbClr val="213D79"/>
                </a:solidFill>
                <a:latin typeface="Raleway" pitchFamily="2" charset="77"/>
                <a:cs typeface="Arial"/>
                <a:sym typeface="Arial"/>
              </a:rPr>
              <a:t>Dialogue Forum – key features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4869962-D426-184E-8A72-C3490CB6E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9089">
            <a:off x="9475812" y="2282512"/>
            <a:ext cx="1935484" cy="38698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7BAFAE3-9823-EF48-953A-52AC5E6CBC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9487" y="2204151"/>
            <a:ext cx="2585352" cy="145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4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64D239-F35F-144F-A8F5-5705C6F8638F}"/>
              </a:ext>
            </a:extLst>
          </p:cNvPr>
          <p:cNvSpPr/>
          <p:nvPr/>
        </p:nvSpPr>
        <p:spPr>
          <a:xfrm>
            <a:off x="261108" y="368332"/>
            <a:ext cx="2997156" cy="156966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aleway"/>
                <a:cs typeface="Arial"/>
                <a:sym typeface="Arial"/>
              </a:rPr>
              <a:t>The dialogue</a:t>
            </a:r>
            <a:endParaRPr kumimoji="0" lang="en-US" sz="4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aleway" pitchFamily="2" charset="77"/>
              <a:ea typeface="+mn-ea"/>
              <a:cs typeface="Arial"/>
              <a:sym typeface="Arial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73B9C9D-BD14-49E4-ACB9-44D62300CD14}"/>
              </a:ext>
            </a:extLst>
          </p:cNvPr>
          <p:cNvCxnSpPr>
            <a:cxnSpLocks/>
          </p:cNvCxnSpPr>
          <p:nvPr/>
        </p:nvCxnSpPr>
        <p:spPr>
          <a:xfrm>
            <a:off x="7545024" y="926071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EFC7D54-71DE-4330-9354-4F51E1A7F327}"/>
              </a:ext>
            </a:extLst>
          </p:cNvPr>
          <p:cNvCxnSpPr>
            <a:cxnSpLocks/>
          </p:cNvCxnSpPr>
          <p:nvPr/>
        </p:nvCxnSpPr>
        <p:spPr>
          <a:xfrm>
            <a:off x="7545025" y="1747049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047B94E-C61D-4BA4-BC75-16E93ABA4B2F}"/>
              </a:ext>
            </a:extLst>
          </p:cNvPr>
          <p:cNvCxnSpPr>
            <a:cxnSpLocks/>
          </p:cNvCxnSpPr>
          <p:nvPr/>
        </p:nvCxnSpPr>
        <p:spPr>
          <a:xfrm>
            <a:off x="7545024" y="3369944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7CEBC42-55BE-4A78-A1A6-F961B930B46C}"/>
              </a:ext>
            </a:extLst>
          </p:cNvPr>
          <p:cNvCxnSpPr>
            <a:cxnSpLocks/>
          </p:cNvCxnSpPr>
          <p:nvPr/>
        </p:nvCxnSpPr>
        <p:spPr>
          <a:xfrm>
            <a:off x="7545024" y="4703212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2442905-A37F-424E-852C-6D9C211A88B8}"/>
              </a:ext>
            </a:extLst>
          </p:cNvPr>
          <p:cNvCxnSpPr>
            <a:cxnSpLocks/>
          </p:cNvCxnSpPr>
          <p:nvPr/>
        </p:nvCxnSpPr>
        <p:spPr>
          <a:xfrm>
            <a:off x="7545024" y="5563540"/>
            <a:ext cx="554636" cy="0"/>
          </a:xfrm>
          <a:prstGeom prst="straightConnector1">
            <a:avLst/>
          </a:prstGeom>
          <a:ln>
            <a:solidFill>
              <a:srgbClr val="213D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">
            <a:extLst>
              <a:ext uri="{FF2B5EF4-FFF2-40B4-BE49-F238E27FC236}">
                <a16:creationId xmlns:a16="http://schemas.microsoft.com/office/drawing/2014/main" id="{FDF7CF20-27EF-4F76-BF9F-B1B08B115D4B}"/>
              </a:ext>
            </a:extLst>
          </p:cNvPr>
          <p:cNvSpPr txBox="1"/>
          <p:nvPr/>
        </p:nvSpPr>
        <p:spPr>
          <a:xfrm>
            <a:off x="8166162" y="674729"/>
            <a:ext cx="281851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1. The idea is.. </a:t>
            </a:r>
            <a:r>
              <a:rPr lang="en-US" u="sng" dirty="0">
                <a:cs typeface="Arial"/>
              </a:rPr>
              <a:t>and</a:t>
            </a:r>
            <a:r>
              <a:rPr lang="en-US" dirty="0">
                <a:cs typeface="Arial"/>
              </a:rPr>
              <a:t> Who are we..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B809B24D-F309-4FA2-A99C-0F7C58D97996}"/>
              </a:ext>
            </a:extLst>
          </p:cNvPr>
          <p:cNvSpPr txBox="1"/>
          <p:nvPr/>
        </p:nvSpPr>
        <p:spPr>
          <a:xfrm>
            <a:off x="8182650" y="1505726"/>
            <a:ext cx="302801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2. What we care about is..</a:t>
            </a:r>
            <a:endParaRPr lang="en-US" dirty="0"/>
          </a:p>
        </p:txBody>
      </p:sp>
      <p:sp>
        <p:nvSpPr>
          <p:cNvPr id="24" name="TextBox 1">
            <a:extLst>
              <a:ext uri="{FF2B5EF4-FFF2-40B4-BE49-F238E27FC236}">
                <a16:creationId xmlns:a16="http://schemas.microsoft.com/office/drawing/2014/main" id="{858F55A3-E3F2-4A78-B63E-61C497CAA046}"/>
              </a:ext>
            </a:extLst>
          </p:cNvPr>
          <p:cNvSpPr txBox="1"/>
          <p:nvPr/>
        </p:nvSpPr>
        <p:spPr>
          <a:xfrm>
            <a:off x="8182649" y="3138640"/>
            <a:ext cx="326314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3. The obstacles &amp; opportunities are..</a:t>
            </a:r>
            <a:endParaRPr lang="en-US" dirty="0"/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2DAE1953-9EAF-4684-A03F-D445941570BB}"/>
              </a:ext>
            </a:extLst>
          </p:cNvPr>
          <p:cNvSpPr txBox="1"/>
          <p:nvPr/>
        </p:nvSpPr>
        <p:spPr>
          <a:xfrm>
            <a:off x="8235460" y="4481927"/>
            <a:ext cx="302801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4. The idea needs to consider..</a:t>
            </a:r>
            <a:endParaRPr lang="en-US" dirty="0"/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F3F0ADDA-6FCF-4375-80BE-A177EA7F4424}"/>
              </a:ext>
            </a:extLst>
          </p:cNvPr>
          <p:cNvSpPr txBox="1"/>
          <p:nvPr/>
        </p:nvSpPr>
        <p:spPr>
          <a:xfrm>
            <a:off x="8235459" y="5352274"/>
            <a:ext cx="3028013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5a. The actions that need to be taken are.. (A: General, B: Individual)</a:t>
            </a:r>
            <a:endParaRPr lang="en-US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641D848-7DCB-374F-AF5B-2B4E56901C3A}"/>
              </a:ext>
            </a:extLst>
          </p:cNvPr>
          <p:cNvGrpSpPr/>
          <p:nvPr/>
        </p:nvGrpSpPr>
        <p:grpSpPr>
          <a:xfrm>
            <a:off x="2329768" y="5128258"/>
            <a:ext cx="1425753" cy="1301410"/>
            <a:chOff x="1865148" y="1821921"/>
            <a:chExt cx="1495951" cy="1365486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687CE2F-758A-4E4F-8307-6CEA9401C159}"/>
                </a:ext>
              </a:extLst>
            </p:cNvPr>
            <p:cNvGrpSpPr/>
            <p:nvPr/>
          </p:nvGrpSpPr>
          <p:grpSpPr>
            <a:xfrm>
              <a:off x="2698297" y="2259905"/>
              <a:ext cx="662802" cy="927502"/>
              <a:chOff x="2698297" y="2259905"/>
              <a:chExt cx="662802" cy="927502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92DBF8C5-267A-7F49-896A-D3C70B39C9C0}"/>
                  </a:ext>
                </a:extLst>
              </p:cNvPr>
              <p:cNvSpPr/>
              <p:nvPr/>
            </p:nvSpPr>
            <p:spPr>
              <a:xfrm rot="3572295">
                <a:off x="2565947" y="2392255"/>
                <a:ext cx="927502" cy="662802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71154" dist="50610" dir="6180000" sx="96265" sy="96265" algn="ctr" rotWithShape="0">
                  <a:srgbClr val="000000">
                    <a:alpha val="31799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O" dirty="0"/>
              </a:p>
            </p:txBody>
          </p:sp>
          <p:pic>
            <p:nvPicPr>
              <p:cNvPr id="48" name="Picture 2">
                <a:extLst>
                  <a:ext uri="{FF2B5EF4-FFF2-40B4-BE49-F238E27FC236}">
                    <a16:creationId xmlns:a16="http://schemas.microsoft.com/office/drawing/2014/main" id="{C50183D9-15BC-B242-92E3-CB728932009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0" t="50796" r="52222" b="-120"/>
              <a:stretch/>
            </p:blipFill>
            <p:spPr bwMode="auto">
              <a:xfrm rot="19735132">
                <a:off x="2750736" y="2295169"/>
                <a:ext cx="576405" cy="8508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72566A72-EC6B-884E-9514-90476328B53B}"/>
                </a:ext>
              </a:extLst>
            </p:cNvPr>
            <p:cNvSpPr/>
            <p:nvPr/>
          </p:nvSpPr>
          <p:spPr>
            <a:xfrm>
              <a:off x="1865148" y="1821921"/>
              <a:ext cx="967041" cy="500115"/>
            </a:xfrm>
            <a:custGeom>
              <a:avLst/>
              <a:gdLst>
                <a:gd name="connsiteX0" fmla="*/ 963396 w 967041"/>
                <a:gd name="connsiteY0" fmla="*/ 494559 h 500115"/>
                <a:gd name="connsiteX1" fmla="*/ 768324 w 967041"/>
                <a:gd name="connsiteY1" fmla="*/ 80031 h 500115"/>
                <a:gd name="connsiteX2" fmla="*/ 256260 w 967041"/>
                <a:gd name="connsiteY2" fmla="*/ 6879 h 500115"/>
                <a:gd name="connsiteX3" fmla="*/ 12420 w 967041"/>
                <a:gd name="connsiteY3" fmla="*/ 177567 h 500115"/>
                <a:gd name="connsiteX4" fmla="*/ 97764 w 967041"/>
                <a:gd name="connsiteY4" fmla="*/ 409215 h 500115"/>
                <a:gd name="connsiteX5" fmla="*/ 622020 w 967041"/>
                <a:gd name="connsiteY5" fmla="*/ 323871 h 500115"/>
                <a:gd name="connsiteX6" fmla="*/ 963396 w 967041"/>
                <a:gd name="connsiteY6" fmla="*/ 494559 h 5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041" h="500115">
                  <a:moveTo>
                    <a:pt x="963396" y="494559"/>
                  </a:moveTo>
                  <a:cubicBezTo>
                    <a:pt x="987780" y="453919"/>
                    <a:pt x="886180" y="161311"/>
                    <a:pt x="768324" y="80031"/>
                  </a:cubicBezTo>
                  <a:cubicBezTo>
                    <a:pt x="650468" y="-1249"/>
                    <a:pt x="382244" y="-9377"/>
                    <a:pt x="256260" y="6879"/>
                  </a:cubicBezTo>
                  <a:cubicBezTo>
                    <a:pt x="130276" y="23135"/>
                    <a:pt x="38836" y="110511"/>
                    <a:pt x="12420" y="177567"/>
                  </a:cubicBezTo>
                  <a:cubicBezTo>
                    <a:pt x="-13996" y="244623"/>
                    <a:pt x="-3836" y="384831"/>
                    <a:pt x="97764" y="409215"/>
                  </a:cubicBezTo>
                  <a:cubicBezTo>
                    <a:pt x="199364" y="433599"/>
                    <a:pt x="479780" y="307615"/>
                    <a:pt x="622020" y="323871"/>
                  </a:cubicBezTo>
                  <a:cubicBezTo>
                    <a:pt x="764260" y="340127"/>
                    <a:pt x="939012" y="535199"/>
                    <a:pt x="963396" y="494559"/>
                  </a:cubicBezTo>
                  <a:close/>
                </a:path>
              </a:pathLst>
            </a:custGeom>
            <a:noFill/>
            <a:ln w="2222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"/>
            </a:p>
          </p:txBody>
        </p:sp>
      </p:grpSp>
      <p:pic>
        <p:nvPicPr>
          <p:cNvPr id="34" name="Bilde 33">
            <a:extLst>
              <a:ext uri="{FF2B5EF4-FFF2-40B4-BE49-F238E27FC236}">
                <a16:creationId xmlns:a16="http://schemas.microsoft.com/office/drawing/2014/main" id="{DD319CA4-4B8B-0E4B-AFA4-85496C79D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9351" y="644711"/>
            <a:ext cx="3028013" cy="605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429333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24428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9FEC3E32562644B094AA9F9D3E3E6B" ma:contentTypeVersion="18" ma:contentTypeDescription="Opprett et nytt dokument." ma:contentTypeScope="" ma:versionID="70ed3329f9347eac7612a8ef0d6a9c19">
  <xsd:schema xmlns:xsd="http://www.w3.org/2001/XMLSchema" xmlns:xs="http://www.w3.org/2001/XMLSchema" xmlns:p="http://schemas.microsoft.com/office/2006/metadata/properties" xmlns:ns2="ef5dd856-6a32-4f72-920b-b3c650540c6d" xmlns:ns3="262176a7-579e-41d7-b678-e93537329a79" targetNamespace="http://schemas.microsoft.com/office/2006/metadata/properties" ma:root="true" ma:fieldsID="598ac6d89cdda29fe8bb19561ae7c43d" ns2:_="" ns3:_="">
    <xsd:import namespace="ef5dd856-6a32-4f72-920b-b3c650540c6d"/>
    <xsd:import namespace="262176a7-579e-41d7-b678-e93537329a79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5dd856-6a32-4f72-920b-b3c650540c6d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4" nillable="true" ma:taxonomy="true" ma:internalName="TaxKeywordTaxHTField" ma:taxonomyFieldName="TaxKeyword" ma:displayName="Organisasjonsnøkkelord" ma:readOnly="false" ma:fieldId="{23f27201-bee3-471e-b2e7-b64fd8b7ca38}" ma:taxonomyMulti="true" ma:sspId="e7140caa-8402-4c36-9a5d-f51276ec0a9c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5" nillable="true" ma:displayName="Taxonomy Catch All Column" ma:hidden="true" ma:list="{c038a3f5-b0de-4afc-94b7-1764559454b3}" ma:internalName="TaxCatchAll" ma:showField="CatchAllData" ma:web="ef5dd856-6a32-4f72-920b-b3c650540c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2176a7-579e-41d7-b678-e93537329a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f5dd856-6a32-4f72-920b-b3c650540c6d" xsi:nil="true"/>
    <TaxKeywordTaxHTField xmlns="ef5dd856-6a32-4f72-920b-b3c650540c6d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CB1EA748-E562-4A13-8BA8-7F001685C07F}"/>
</file>

<file path=customXml/itemProps2.xml><?xml version="1.0" encoding="utf-8"?>
<ds:datastoreItem xmlns:ds="http://schemas.openxmlformats.org/officeDocument/2006/customXml" ds:itemID="{166CE4F3-1428-4833-BE65-4ECEE822D4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0B3DC98-67FB-4FFA-9C65-77FE12D7F88D}">
  <ds:schemaRefs>
    <ds:schemaRef ds:uri="b0038cec-4224-4048-a7dd-debc7370cae6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1110</Words>
  <Application>Microsoft Macintosh PowerPoint</Application>
  <PresentationFormat>Widescreen</PresentationFormat>
  <Paragraphs>250</Paragraphs>
  <Slides>22</Slides>
  <Notes>21</Notes>
  <HiddenSlides>0</HiddenSlides>
  <MMClips>0</MMClips>
  <ScaleCrop>false</ScaleCrop>
  <HeadingPairs>
    <vt:vector size="6" baseType="variant">
      <vt:variant>
        <vt:lpstr>Brukte skrifter</vt:lpstr>
      </vt:variant>
      <vt:variant>
        <vt:i4>13</vt:i4>
      </vt:variant>
      <vt:variant>
        <vt:lpstr>Tema</vt:lpstr>
      </vt:variant>
      <vt:variant>
        <vt:i4>2</vt:i4>
      </vt:variant>
      <vt:variant>
        <vt:lpstr>Lysbildetitler</vt:lpstr>
      </vt:variant>
      <vt:variant>
        <vt:i4>22</vt:i4>
      </vt:variant>
    </vt:vector>
  </HeadingPairs>
  <TitlesOfParts>
    <vt:vector size="37" baseType="lpstr">
      <vt:lpstr>Arial</vt:lpstr>
      <vt:lpstr>Calibri</vt:lpstr>
      <vt:lpstr>Calibri Light</vt:lpstr>
      <vt:lpstr>Gill Sans</vt:lpstr>
      <vt:lpstr>Helvetica</vt:lpstr>
      <vt:lpstr>Helvetica Light</vt:lpstr>
      <vt:lpstr>Helvetica Neue</vt:lpstr>
      <vt:lpstr>Helvetica Neue Light</vt:lpstr>
      <vt:lpstr>Helvetica Neue Medium</vt:lpstr>
      <vt:lpstr>Raleway</vt:lpstr>
      <vt:lpstr>Raleway Medium</vt:lpstr>
      <vt:lpstr>Raleway SemiBold</vt:lpstr>
      <vt:lpstr>Wingdings</vt:lpstr>
      <vt:lpstr>White</vt:lpstr>
      <vt:lpstr>1_Simple Light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Samantha Nesrallah</dc:creator>
  <cp:lastModifiedBy>Henriette Marki</cp:lastModifiedBy>
  <cp:revision>24</cp:revision>
  <dcterms:created xsi:type="dcterms:W3CDTF">2021-11-16T11:26:14Z</dcterms:created>
  <dcterms:modified xsi:type="dcterms:W3CDTF">2022-03-11T11:11:13Z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0x010100EB9FEC3E32562644B094AA9F9D3E3E6B</vt:lpwstr>
  </property>
</Properties>
</file>