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3" r:id="rId4"/>
    <p:sldId id="284" r:id="rId5"/>
    <p:sldId id="285" r:id="rId6"/>
    <p:sldId id="292" r:id="rId7"/>
    <p:sldId id="288" r:id="rId8"/>
    <p:sldId id="286" r:id="rId9"/>
    <p:sldId id="287" r:id="rId10"/>
    <p:sldId id="293" r:id="rId11"/>
    <p:sldId id="260" r:id="rId12"/>
    <p:sldId id="261" r:id="rId13"/>
    <p:sldId id="264" r:id="rId14"/>
    <p:sldId id="265" r:id="rId15"/>
    <p:sldId id="266" r:id="rId16"/>
    <p:sldId id="267" r:id="rId17"/>
    <p:sldId id="268" r:id="rId18"/>
    <p:sldId id="269" r:id="rId19"/>
    <p:sldId id="294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722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564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8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143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367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830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056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072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902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998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32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20834-C048-42D4-A866-7BB5BA760927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1087-A6C0-4DEA-936B-83DE05F5BC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951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thelancet.com/commissions/global-syndemi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0716" y="2146039"/>
            <a:ext cx="5625883" cy="246423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Lancet Commission on Obesity: </a:t>
            </a:r>
            <a:r>
              <a:rPr lang="en-NZ" b="1" dirty="0" smtClean="0"/>
              <a:t>Recommendations</a:t>
            </a:r>
            <a:endParaRPr lang="en-NZ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43746" y="6169008"/>
            <a:ext cx="550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www.thelancet.com/commissions/global-syndemic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90" y="463995"/>
            <a:ext cx="4587385" cy="58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36" y="1105469"/>
            <a:ext cx="9006546" cy="559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37" y="174056"/>
            <a:ext cx="10515600" cy="1325563"/>
          </a:xfrm>
        </p:spPr>
        <p:txBody>
          <a:bodyPr/>
          <a:lstStyle/>
          <a:p>
            <a:r>
              <a:rPr lang="en-NZ" dirty="0" smtClean="0"/>
              <a:t>Context for action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247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all actors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Think in Global Syndemic terms, understand the common causes and look for common solutions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90000"/>
                  </a:schemeClr>
                </a:solidFill>
              </a:rPr>
              <a:t>Create collaborative platforms across existing silos to work on the double-duty and triple-duty actions for multiple benefits</a:t>
            </a:r>
            <a:endParaRPr lang="en-NZ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3481"/>
            <a:ext cx="5564315" cy="3543338"/>
          </a:xfrm>
        </p:spPr>
      </p:pic>
    </p:spTree>
    <p:extLst>
      <p:ext uri="{BB962C8B-B14F-4D97-AF65-F5344CB8AC3E}">
        <p14:creationId xmlns:p14="http://schemas.microsoft.com/office/powerpoint/2010/main" val="26319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For all actors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90000"/>
                  </a:schemeClr>
                </a:solidFill>
              </a:rPr>
              <a:t>Think in Global Syndemic terms, understand the common causes and look for common solutions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Create collaborative platforms across existing silos to work on the double-duty and triple-duty actions for multiple benefits</a:t>
            </a:r>
            <a:endParaRPr lang="en-NZ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21816"/>
            <a:ext cx="5560017" cy="3706678"/>
          </a:xfrm>
        </p:spPr>
      </p:pic>
    </p:spTree>
    <p:extLst>
      <p:ext uri="{BB962C8B-B14F-4D97-AF65-F5344CB8AC3E}">
        <p14:creationId xmlns:p14="http://schemas.microsoft.com/office/powerpoint/2010/main" val="27565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Reduce poverty and inequities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Fully implement human rights under the Right to Wellbeing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Change subsidies for harmful products (eg fossil fuels, foods that damage health and/or the environment) and reorient them towards sustainable agriculture and energy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421" y="1825625"/>
            <a:ext cx="5243461" cy="38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Reduce poverty and inequities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Fully implement human rights under the Right to Wellbeing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Change subsidies for harmful products (eg fossil fuels, foods that damage health and/or the environment) and reorient them towards sustainable agriculture and energy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16" y="1316185"/>
            <a:ext cx="5282419" cy="48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Reduce poverty and inequities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Fully implement human rights under the Right to Wellbeing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Change subsidies for harmful products (eg fossil fuels, foods that damage health and/or the environment) and reorient them towards sustainable agriculture and energy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710" y="365125"/>
            <a:ext cx="2801012" cy="2252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164" y="2852984"/>
            <a:ext cx="2798643" cy="229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54025"/>
            <a:ext cx="2791806" cy="267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 (</a:t>
            </a:r>
            <a:r>
              <a:rPr lang="en-NZ" dirty="0" err="1" smtClean="0"/>
              <a:t>contd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NZ" dirty="0" smtClean="0"/>
              <a:t>Reduce the influence of </a:t>
            </a:r>
            <a:r>
              <a:rPr lang="en-NZ" dirty="0"/>
              <a:t>c</a:t>
            </a:r>
            <a:r>
              <a:rPr lang="en-NZ" dirty="0" smtClean="0"/>
              <a:t>ommercial vested interests in policy development and increase the roles for civil society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Re-orient business models for people and planet as well as profits (reduce externalities)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Provide clear information on the health and environmental effects of products to consumers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Accelerate SDG actions and accountability systems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32" y="1732636"/>
            <a:ext cx="4355767" cy="1868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95" y="4351165"/>
            <a:ext cx="2941042" cy="2065134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775866" y="3676650"/>
            <a:ext cx="310984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 (</a:t>
            </a:r>
            <a:r>
              <a:rPr lang="en-NZ" dirty="0" err="1" smtClean="0"/>
              <a:t>contd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Reduce the influence of </a:t>
            </a: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ommercial vested interests in policy development and increase the roles for civil society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/>
              <a:t>Re-orient business models for people and planet as well as profits (reduce externalities)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Provide clear information on the health and environmental effects of products to consumers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Accelerate SDG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actions </a:t>
            </a: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and accountability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systems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738" y="1732636"/>
            <a:ext cx="4310062" cy="1697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7" y="3606424"/>
            <a:ext cx="29813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 (</a:t>
            </a:r>
            <a:r>
              <a:rPr lang="en-NZ" dirty="0" err="1" smtClean="0"/>
              <a:t>contd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Reduce the influence of </a:t>
            </a: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ommercial vested interests in policy development and increase the roles for civil society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Re-orient business models for people and planet as well as profits (reduce externalities)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/>
              <a:t>Provide clear information on the health and environmental effects of products to consumers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Accelerate SDG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actions </a:t>
            </a: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and accountability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systems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86" y="1732636"/>
            <a:ext cx="3657214" cy="2212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86" y="4174427"/>
            <a:ext cx="3657214" cy="22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national governments (</a:t>
            </a:r>
            <a:r>
              <a:rPr lang="en-NZ" dirty="0" err="1" smtClean="0"/>
              <a:t>contd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Reduce the influence of </a:t>
            </a: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ommercial vested interests in policy development and increase the roles for civil society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Re-orient business models for people and planet as well as profits (reduce externalities)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>
                <a:solidFill>
                  <a:schemeClr val="bg2">
                    <a:lumMod val="75000"/>
                  </a:schemeClr>
                </a:solidFill>
              </a:rPr>
              <a:t>Provide clear information on the health and environmental effects of products to consumers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NZ" dirty="0"/>
              <a:t>Accelerate SDG </a:t>
            </a:r>
            <a:r>
              <a:rPr lang="en-NZ" dirty="0" smtClean="0"/>
              <a:t>actions </a:t>
            </a:r>
            <a:r>
              <a:rPr lang="en-NZ" dirty="0"/>
              <a:t>and accountability </a:t>
            </a:r>
            <a:r>
              <a:rPr lang="en-NZ" dirty="0" smtClean="0"/>
              <a:t>systems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08" y="2019869"/>
            <a:ext cx="5526389" cy="28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</p:spPr>
        <p:txBody>
          <a:bodyPr/>
          <a:lstStyle/>
          <a:p>
            <a:r>
              <a:rPr lang="en-NZ" dirty="0" smtClean="0"/>
              <a:t>Recommendations overview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470781"/>
            <a:ext cx="5767316" cy="4836432"/>
          </a:xfrm>
        </p:spPr>
        <p:txBody>
          <a:bodyPr>
            <a:noAutofit/>
          </a:bodyPr>
          <a:lstStyle/>
          <a:p>
            <a:r>
              <a:rPr lang="en-NZ" sz="3200" dirty="0" smtClean="0"/>
              <a:t>Existing recommendations for nutrition and physical activity</a:t>
            </a:r>
          </a:p>
          <a:p>
            <a:r>
              <a:rPr lang="en-NZ" sz="3200" dirty="0" smtClean="0"/>
              <a:t>Double- and triple-duty actions</a:t>
            </a:r>
          </a:p>
          <a:p>
            <a:r>
              <a:rPr lang="en-NZ" sz="3200" dirty="0"/>
              <a:t>Recommendations by actor: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All actors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Governments (national, city, municipal, business) 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Civil society, research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Funders 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International </a:t>
            </a:r>
            <a:r>
              <a:rPr lang="en-NZ" sz="2800" dirty="0" smtClean="0">
                <a:solidFill>
                  <a:srgbClr val="0070C0"/>
                </a:solidFill>
              </a:rPr>
              <a:t>agencies</a:t>
            </a:r>
            <a:endParaRPr lang="en-NZ" sz="2800" dirty="0">
              <a:solidFill>
                <a:srgbClr val="0070C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905767" y="1470781"/>
            <a:ext cx="4804012" cy="3060274"/>
          </a:xfrm>
        </p:spPr>
        <p:txBody>
          <a:bodyPr>
            <a:noAutofit/>
          </a:bodyPr>
          <a:lstStyle/>
          <a:p>
            <a:r>
              <a:rPr lang="en-NZ" sz="3200" dirty="0" smtClean="0"/>
              <a:t>Principles </a:t>
            </a:r>
            <a:r>
              <a:rPr lang="en-NZ" sz="3200" dirty="0"/>
              <a:t>for recommendations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Enhance existing recommendations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Be systemic in nature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Target the drivers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Forge synergies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Produce multiple benefits</a:t>
            </a:r>
          </a:p>
          <a:p>
            <a:pPr lvl="1"/>
            <a:r>
              <a:rPr lang="en-NZ" sz="2800" dirty="0">
                <a:solidFill>
                  <a:srgbClr val="0070C0"/>
                </a:solidFill>
              </a:rPr>
              <a:t>Address inequities</a:t>
            </a:r>
          </a:p>
          <a:p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0850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cities and municipalities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Invest in infrastructure for public transport and active transport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Build urban food systems for resilience, health, equity and environmental sustainability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Join international networks of cities to share resources and innovative strategies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Fund community coalitions to activate systemic change at the local level and advocate for supportive national polices 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82" y="2343150"/>
            <a:ext cx="497031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408" y="2209800"/>
            <a:ext cx="5905842" cy="447448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cities and municipalities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Invest in infrastructure for public transport and active transport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Build urban food systems for resilience, health, equity and environmental sustainability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Join international networks of cities to share resources and innovative strategies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Fund community coalitions to activate systemic change at the local level and advocate for supportive national polices 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1118273"/>
            <a:ext cx="19050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cities and municipalities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Invest in infrastructure for public transport and active transport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Build urban food systems for resilience, health, equity and environmental sustainability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Join international networks of cities to share resources and innovative strategies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Fund community coalitions to activate systemic change at the local level and advocate for supportive national polices </a:t>
            </a:r>
            <a:endParaRPr lang="en-N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2" y="1333500"/>
            <a:ext cx="3755918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cities and municipalities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48510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Invest in infrastructure for public transport and active transport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Build urban food systems for resilience, health, equity and environmental sustainability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Join international networks of cities to share resources and innovative strategies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Fund community coalitions to activate systemic change at the local level and advocate for supportive national polices 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67" y="1732636"/>
            <a:ext cx="4493133" cy="46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civil society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95005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Build coalitions to increase the demand for policies to address aspects of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Monitor policy implementation for The Global Syndemic to increase independent accountability for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Prioritise research for policy-relevant studies on the dynamics of The Global Syndemic and the impacts of double and triple duty actions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766" y="595312"/>
            <a:ext cx="4419600" cy="5629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02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civil society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95005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Build coalitions to increase the demand for policies to address aspects of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Monitor policy implementation for The Global Syndemic to increase independent accountability for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Prioritise research for policy-relevant studies on the dynamics of The Global Syndemic and the impacts of double and triple duty actions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258" y="1027906"/>
            <a:ext cx="4967876" cy="50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civil society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32636"/>
            <a:ext cx="5950058" cy="46836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Build coalitions to increase the demand for policies to address aspects of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Monitor policy implementation for The Global Syndemic to increase independent accountability for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Prioritise research for policy-relevant studies on the dynamics of The Global Syndemic and the impacts of double and triple duty actions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673" y="4188768"/>
            <a:ext cx="4570769" cy="2421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04" y="867319"/>
            <a:ext cx="4389038" cy="2790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05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funders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34332"/>
            <a:ext cx="6089542" cy="4881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Use development aid to improve governance, sustainable food systems, and land use to address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Develop a $1B global ‘Food Fund’ to support the efforts of civil society in 100 countries to increase demand for policy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Establish a 7 Generations Fund to grow and apply indigenous and traditional knowledge to The Global Syndemic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25853" y="1466100"/>
            <a:ext cx="1860884" cy="1597944"/>
            <a:chOff x="8325853" y="1690688"/>
            <a:chExt cx="1860884" cy="1597944"/>
          </a:xfrm>
        </p:grpSpPr>
        <p:sp>
          <p:nvSpPr>
            <p:cNvPr id="3" name="Oval 2"/>
            <p:cNvSpPr/>
            <p:nvPr/>
          </p:nvSpPr>
          <p:spPr>
            <a:xfrm>
              <a:off x="8325853" y="1690688"/>
              <a:ext cx="1860884" cy="15979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86487" y="2074161"/>
              <a:ext cx="14237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2.2%</a:t>
              </a:r>
              <a:endPara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207918" y="3421539"/>
            <a:ext cx="409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health development aid for reducing the biggest killer in LMICs:</a:t>
            </a: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67939" y="4401526"/>
            <a:ext cx="1860884" cy="1597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3970" y="4794895"/>
            <a:ext cx="154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NCDs</a:t>
            </a:r>
            <a:endParaRPr kumimoji="0" lang="en-NZ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funders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34332"/>
            <a:ext cx="6089542" cy="4881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Use development aid to improve governance, sustainable food systems, and land use to address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Develop a $1B global ‘Food Fund’ to support the efforts of civil society in 100 countries to increase demand for policy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Establish a 7 Generations Fund to grow and apply indigenous and traditional knowledge to The Global Syndemic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11" y="1892215"/>
            <a:ext cx="3862889" cy="38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2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funders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34332"/>
            <a:ext cx="6089542" cy="4881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Use development aid to improve governance, sustainable food systems, and land use to address The Global Syndemic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Develop a $1B global ‘Food Fund’ to support the efforts of civil society in 100 countries to increase demand for policy action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Establish a 7 Generations Fund to grow and apply indigenous and traditional knowledge to The Global Syndemic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63" y="2532773"/>
            <a:ext cx="4854408" cy="38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1" y="220847"/>
            <a:ext cx="2408237" cy="359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09" y="253304"/>
            <a:ext cx="2214553" cy="313412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8" y="1248149"/>
            <a:ext cx="2899767" cy="2936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3" y="2847318"/>
            <a:ext cx="2360251" cy="3341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7" y="2986611"/>
            <a:ext cx="2355369" cy="3341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65" y="3811772"/>
            <a:ext cx="1886916" cy="2675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708" y="1314834"/>
            <a:ext cx="2100156" cy="2971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535" y="373062"/>
            <a:ext cx="5216897" cy="3085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6121" y="956960"/>
            <a:ext cx="2671431" cy="2657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8767" y="297866"/>
            <a:ext cx="2049011" cy="2870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96" y="4047688"/>
            <a:ext cx="1914057" cy="2440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0553" y="4146463"/>
            <a:ext cx="1831430" cy="245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15" y="3810139"/>
            <a:ext cx="1933906" cy="2670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1872" y="3387431"/>
            <a:ext cx="1905000" cy="2695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6534" y="4458185"/>
            <a:ext cx="1662192" cy="2138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3135708" y="1314834"/>
            <a:ext cx="2100156" cy="29710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/>
          <p:cNvSpPr/>
          <p:nvPr/>
        </p:nvSpPr>
        <p:spPr>
          <a:xfrm>
            <a:off x="9748767" y="297866"/>
            <a:ext cx="2049011" cy="28705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Rectangle 25"/>
          <p:cNvSpPr/>
          <p:nvPr/>
        </p:nvSpPr>
        <p:spPr>
          <a:xfrm>
            <a:off x="6616121" y="956960"/>
            <a:ext cx="2671431" cy="26573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75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international agencies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34332"/>
            <a:ext cx="6089542" cy="4881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/>
              <a:t>Establish a </a:t>
            </a:r>
            <a:r>
              <a:rPr lang="en-NZ" b="1" dirty="0" smtClean="0"/>
              <a:t>Framework Convention on Food Systems </a:t>
            </a:r>
            <a:r>
              <a:rPr lang="en-NZ" dirty="0" smtClean="0"/>
              <a:t>as the legal scaffolding for healthy, equitable, environmentally sustainable, and economically prosperous food systems</a:t>
            </a:r>
            <a:endParaRPr lang="en-NZ" b="1" dirty="0" smtClean="0"/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Monitor the implementation of policies recommended by UN agencies to address The Global Syndemic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25" y="1497429"/>
            <a:ext cx="1995055" cy="1163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0" y="2972602"/>
            <a:ext cx="2987620" cy="1242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742" y="4604084"/>
            <a:ext cx="370683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Framework Convention on Food Systems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6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Actions for international agencies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34332"/>
            <a:ext cx="5979695" cy="48819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Establish a </a:t>
            </a:r>
            <a:r>
              <a:rPr lang="en-NZ" b="1" dirty="0" smtClean="0">
                <a:solidFill>
                  <a:schemeClr val="bg2">
                    <a:lumMod val="75000"/>
                  </a:schemeClr>
                </a:solidFill>
              </a:rPr>
              <a:t>Framework Convention on Food Systems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as the legal scaffolding for healthy, equitable, environmentally sustainable, and economically prosperous food systems</a:t>
            </a:r>
            <a:endParaRPr lang="en-NZ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Monitor the </a:t>
            </a:r>
            <a:r>
              <a:rPr lang="en-NZ" u="sng" dirty="0" smtClean="0"/>
              <a:t>implementation of policies</a:t>
            </a:r>
            <a:r>
              <a:rPr lang="en-NZ" dirty="0" smtClean="0"/>
              <a:t> recommended by UN agencies to address The Global Syndemic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88790" y="1534332"/>
            <a:ext cx="4129029" cy="4994805"/>
            <a:chOff x="7688790" y="1534332"/>
            <a:chExt cx="4129029" cy="4994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776" y="1534332"/>
              <a:ext cx="2657475" cy="1714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776" y="3625516"/>
              <a:ext cx="2216372" cy="8906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776" y="5473359"/>
              <a:ext cx="3425043" cy="9408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776" y="4601899"/>
              <a:ext cx="2162928" cy="785679"/>
            </a:xfrm>
            <a:prstGeom prst="rect">
              <a:avLst/>
            </a:prstGeom>
          </p:spPr>
        </p:pic>
        <p:sp>
          <p:nvSpPr>
            <p:cNvPr id="10" name="Left Brace 9"/>
            <p:cNvSpPr/>
            <p:nvPr/>
          </p:nvSpPr>
          <p:spPr>
            <a:xfrm>
              <a:off x="8133347" y="3801979"/>
              <a:ext cx="259429" cy="2727158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7688790" y="2391582"/>
              <a:ext cx="752474" cy="2773976"/>
            </a:xfrm>
            <a:prstGeom prst="arc">
              <a:avLst>
                <a:gd name="adj1" fmla="val 16200000"/>
                <a:gd name="adj2" fmla="val 5293227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3835448">
              <a:off x="8028408" y="2183398"/>
              <a:ext cx="255960" cy="28372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8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NZ" dirty="0" smtClean="0"/>
              <a:t>Summary 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4351338"/>
          </a:xfrm>
        </p:spPr>
        <p:txBody>
          <a:bodyPr>
            <a:noAutofit/>
          </a:bodyPr>
          <a:lstStyle/>
          <a:p>
            <a:r>
              <a:rPr lang="en-NZ" sz="3200" dirty="0" smtClean="0"/>
              <a:t>Many actions with double or triple benefits for The Global Syndemic</a:t>
            </a:r>
          </a:p>
          <a:p>
            <a:r>
              <a:rPr lang="en-NZ" sz="3200" dirty="0" smtClean="0"/>
              <a:t>But progress to date is slow and patchy</a:t>
            </a:r>
          </a:p>
          <a:p>
            <a:r>
              <a:rPr lang="en-NZ" sz="3200" dirty="0" smtClean="0"/>
              <a:t>Deep policies that affect the drivers:</a:t>
            </a:r>
          </a:p>
          <a:p>
            <a:pPr lvl="1"/>
            <a:r>
              <a:rPr lang="en-NZ" sz="2800" dirty="0" smtClean="0">
                <a:solidFill>
                  <a:schemeClr val="accent5"/>
                </a:solidFill>
              </a:rPr>
              <a:t>Are more important</a:t>
            </a:r>
          </a:p>
          <a:p>
            <a:pPr lvl="1"/>
            <a:r>
              <a:rPr lang="en-NZ" sz="2800" dirty="0" smtClean="0">
                <a:solidFill>
                  <a:schemeClr val="accent5"/>
                </a:solidFill>
              </a:rPr>
              <a:t>Are much more difficult to implement</a:t>
            </a:r>
          </a:p>
          <a:p>
            <a:pPr lvl="1"/>
            <a:r>
              <a:rPr lang="en-NZ" sz="2800" dirty="0" smtClean="0">
                <a:solidFill>
                  <a:schemeClr val="accent5"/>
                </a:solidFill>
              </a:rPr>
              <a:t>Have </a:t>
            </a:r>
            <a:r>
              <a:rPr lang="en-NZ" sz="2800" dirty="0">
                <a:solidFill>
                  <a:schemeClr val="accent5"/>
                </a:solidFill>
              </a:rPr>
              <a:t>less direct evidence of </a:t>
            </a:r>
            <a:r>
              <a:rPr lang="en-NZ" sz="2800" dirty="0" smtClean="0">
                <a:solidFill>
                  <a:schemeClr val="accent5"/>
                </a:solidFill>
              </a:rPr>
              <a:t>impact</a:t>
            </a:r>
          </a:p>
          <a:p>
            <a:r>
              <a:rPr lang="en-NZ" sz="3200" dirty="0" smtClean="0"/>
              <a:t>Examples </a:t>
            </a:r>
            <a:r>
              <a:rPr lang="en-NZ" sz="3200" dirty="0"/>
              <a:t>of positive developments by all </a:t>
            </a:r>
            <a:r>
              <a:rPr lang="en-NZ" sz="3200" dirty="0" smtClean="0"/>
              <a:t>actors</a:t>
            </a:r>
          </a:p>
          <a:p>
            <a:r>
              <a:rPr lang="en-NZ" sz="3200" dirty="0" smtClean="0"/>
              <a:t>Look for disruptors of business as usual: bold politicians, community movements, technology, legal levers, independent accountability</a:t>
            </a:r>
            <a:endParaRPr lang="en-NZ" sz="3200" dirty="0"/>
          </a:p>
          <a:p>
            <a:pPr lvl="1"/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42625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Recommendations for </a:t>
            </a:r>
            <a:r>
              <a:rPr lang="en-NZ" u="sng" dirty="0" smtClean="0"/>
              <a:t>nutrition</a:t>
            </a:r>
            <a:r>
              <a:rPr lang="en-NZ" dirty="0" smtClean="0"/>
              <a:t> also have potential as climate change actions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403" y="1825625"/>
            <a:ext cx="9824475" cy="48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88797" y="365125"/>
            <a:ext cx="4141942" cy="63583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702" y="2881500"/>
            <a:ext cx="5438614" cy="1325563"/>
          </a:xfrm>
        </p:spPr>
        <p:txBody>
          <a:bodyPr>
            <a:normAutofit fontScale="90000"/>
          </a:bodyPr>
          <a:lstStyle/>
          <a:p>
            <a:r>
              <a:rPr lang="en-NZ" dirty="0"/>
              <a:t>R</a:t>
            </a:r>
            <a:r>
              <a:rPr lang="en-NZ" dirty="0" smtClean="0"/>
              <a:t>ecommendations for </a:t>
            </a:r>
            <a:r>
              <a:rPr lang="en-NZ" u="sng" dirty="0" smtClean="0"/>
              <a:t>physical activity</a:t>
            </a:r>
            <a:r>
              <a:rPr lang="en-NZ" dirty="0" smtClean="0"/>
              <a:t> also have potential as climate change actions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029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Double- and triple-duty actions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 smtClean="0"/>
              <a:t>Existing nutrition and PA recommendations benefit climate change but need to be purposively framed as such</a:t>
            </a:r>
          </a:p>
          <a:p>
            <a:r>
              <a:rPr lang="en-NZ" dirty="0" smtClean="0"/>
              <a:t>Global Nutrition Report</a:t>
            </a:r>
          </a:p>
          <a:p>
            <a:pPr lvl="1"/>
            <a:r>
              <a:rPr lang="en-NZ" dirty="0" smtClean="0">
                <a:solidFill>
                  <a:srgbClr val="0070C0"/>
                </a:solidFill>
              </a:rPr>
              <a:t>Double-duty actions address both undernutrition and obesity/NCDs</a:t>
            </a:r>
          </a:p>
          <a:p>
            <a:r>
              <a:rPr lang="en-NZ" dirty="0" smtClean="0"/>
              <a:t>Double-duty or triple-duty actions influence 2 or 3 of The Global Syndemic pandemics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75" y="1825625"/>
            <a:ext cx="5005249" cy="4351338"/>
          </a:xfrm>
        </p:spPr>
      </p:pic>
    </p:spTree>
    <p:extLst>
      <p:ext uri="{BB962C8B-B14F-4D97-AF65-F5344CB8AC3E}">
        <p14:creationId xmlns:p14="http://schemas.microsoft.com/office/powerpoint/2010/main" val="5774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67" y="190500"/>
            <a:ext cx="12263667" cy="65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1307</Words>
  <Application>Microsoft Office PowerPoint</Application>
  <PresentationFormat>Widescreen</PresentationFormat>
  <Paragraphs>127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Verdana</vt:lpstr>
      <vt:lpstr>Office Theme</vt:lpstr>
      <vt:lpstr>Lancet Commission on Obesity: Recommendations</vt:lpstr>
      <vt:lpstr>Recommendations overview</vt:lpstr>
      <vt:lpstr>PowerPoint Presentation</vt:lpstr>
      <vt:lpstr>Recommendations for nutrition also have potential as climate change actions</vt:lpstr>
      <vt:lpstr>Recommendations for physical activity also have potential as climate change actions</vt:lpstr>
      <vt:lpstr>Double- and triple-duty actions</vt:lpstr>
      <vt:lpstr>PowerPoint Presentation</vt:lpstr>
      <vt:lpstr>PowerPoint Presentation</vt:lpstr>
      <vt:lpstr>PowerPoint Presentation</vt:lpstr>
      <vt:lpstr>Context for action</vt:lpstr>
      <vt:lpstr>Actions for all actors</vt:lpstr>
      <vt:lpstr>For all actors</vt:lpstr>
      <vt:lpstr>Actions for national governments</vt:lpstr>
      <vt:lpstr>Actions for national governments</vt:lpstr>
      <vt:lpstr>Actions for national governments</vt:lpstr>
      <vt:lpstr>Actions for national governments (contd)</vt:lpstr>
      <vt:lpstr>Actions for national governments (contd)</vt:lpstr>
      <vt:lpstr>Actions for national governments (contd)</vt:lpstr>
      <vt:lpstr>Actions for national governments (contd)</vt:lpstr>
      <vt:lpstr>Actions for cities and municipalities</vt:lpstr>
      <vt:lpstr>Actions for cities and municipalities</vt:lpstr>
      <vt:lpstr>Actions for cities and municipalities</vt:lpstr>
      <vt:lpstr>Actions for cities and municipalities</vt:lpstr>
      <vt:lpstr>Actions for civil society</vt:lpstr>
      <vt:lpstr>Actions for civil society</vt:lpstr>
      <vt:lpstr>Actions for civil society</vt:lpstr>
      <vt:lpstr>Actions for funders</vt:lpstr>
      <vt:lpstr>Actions for funders</vt:lpstr>
      <vt:lpstr>Actions for funders</vt:lpstr>
      <vt:lpstr>Actions for international agencies</vt:lpstr>
      <vt:lpstr>Actions for international agencies</vt:lpstr>
      <vt:lpstr>Summary 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for the Lancet Commission on Obesity</dc:title>
  <dc:creator>Boyd Swinburn</dc:creator>
  <cp:lastModifiedBy>Claudia Batz</cp:lastModifiedBy>
  <cp:revision>23</cp:revision>
  <dcterms:created xsi:type="dcterms:W3CDTF">2019-01-25T02:04:26Z</dcterms:created>
  <dcterms:modified xsi:type="dcterms:W3CDTF">2019-04-30T13:34:20Z</dcterms:modified>
</cp:coreProperties>
</file>