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1141" r:id="rId2"/>
    <p:sldId id="274" r:id="rId3"/>
    <p:sldId id="277" r:id="rId4"/>
    <p:sldId id="1169" r:id="rId5"/>
    <p:sldId id="310" r:id="rId6"/>
    <p:sldId id="1437" r:id="rId7"/>
    <p:sldId id="1170" r:id="rId8"/>
    <p:sldId id="276" r:id="rId9"/>
    <p:sldId id="1439" r:id="rId10"/>
    <p:sldId id="1441" r:id="rId11"/>
    <p:sldId id="1440" r:id="rId12"/>
    <p:sldId id="1389" r:id="rId13"/>
    <p:sldId id="330" r:id="rId14"/>
    <p:sldId id="1137" r:id="rId15"/>
    <p:sldId id="444" r:id="rId16"/>
    <p:sldId id="1158" r:id="rId17"/>
    <p:sldId id="316" r:id="rId18"/>
    <p:sldId id="1442" r:id="rId19"/>
    <p:sldId id="1168" r:id="rId2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688"/>
    <a:srgbClr val="94B0BE"/>
    <a:srgbClr val="5E889D"/>
    <a:srgbClr val="4E3721"/>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58" autoAdjust="0"/>
  </p:normalViewPr>
  <p:slideViewPr>
    <p:cSldViewPr>
      <p:cViewPr varScale="1">
        <p:scale>
          <a:sx n="117" d="100"/>
          <a:sy n="117" d="100"/>
        </p:scale>
        <p:origin x="3060"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AU"/>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en-A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A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CF524E6F-8F81-41D4-8179-10353A28AB14}" type="slidenum">
              <a:rPr lang="en-AU" altLang="en-US"/>
              <a:pPr/>
              <a:t>‹#›</a:t>
            </a:fld>
            <a:endParaRPr lang="en-AU" altLang="en-US"/>
          </a:p>
        </p:txBody>
      </p:sp>
    </p:spTree>
    <p:extLst>
      <p:ext uri="{BB962C8B-B14F-4D97-AF65-F5344CB8AC3E}">
        <p14:creationId xmlns:p14="http://schemas.microsoft.com/office/powerpoint/2010/main" val="3805615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Climate_change" TargetMode="External"/><Relationship Id="rId3" Type="http://schemas.openxmlformats.org/officeDocument/2006/relationships/hyperlink" Target="http://en.wikipedia.org/wiki/Treaty" TargetMode="External"/><Relationship Id="rId7" Type="http://schemas.openxmlformats.org/officeDocument/2006/relationships/hyperlink" Target="http://en.wikipedia.org/wiki/Human_impact_on_the_environment" TargetMode="External"/><Relationship Id="rId12" Type="http://schemas.openxmlformats.org/officeDocument/2006/relationships/hyperlink" Target="http://en.wikipedia.org/wiki/United_Nations_Framework_Convention_on_Climate_Change#cite_note-6"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Greenhouse_gas" TargetMode="External"/><Relationship Id="rId11" Type="http://schemas.openxmlformats.org/officeDocument/2006/relationships/hyperlink" Target="http://en.wikipedia.org/wiki/United_Nations_Framework_Convention_on_Climate_Change#cite_note-King.2C_D..2C_et_al._12-5" TargetMode="External"/><Relationship Id="rId5" Type="http://schemas.openxmlformats.org/officeDocument/2006/relationships/hyperlink" Target="http://en.wikipedia.org/wiki/Rio_de_Janeiro" TargetMode="External"/><Relationship Id="rId10" Type="http://schemas.openxmlformats.org/officeDocument/2006/relationships/hyperlink" Target="http://en.wikipedia.org/wiki/2010_United_Nations_Climate_Change_Conference" TargetMode="External"/><Relationship Id="rId4" Type="http://schemas.openxmlformats.org/officeDocument/2006/relationships/hyperlink" Target="http://en.wikipedia.org/wiki/Earth_Summit" TargetMode="External"/><Relationship Id="rId9" Type="http://schemas.openxmlformats.org/officeDocument/2006/relationships/hyperlink" Target="http://en.wikipedia.org/wiki/Kyoto_Protoco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Climate_change" TargetMode="External"/><Relationship Id="rId3" Type="http://schemas.openxmlformats.org/officeDocument/2006/relationships/hyperlink" Target="http://en.wikipedia.org/wiki/Treaty" TargetMode="External"/><Relationship Id="rId7" Type="http://schemas.openxmlformats.org/officeDocument/2006/relationships/hyperlink" Target="http://en.wikipedia.org/wiki/Human_impact_on_the_environment" TargetMode="External"/><Relationship Id="rId12" Type="http://schemas.openxmlformats.org/officeDocument/2006/relationships/hyperlink" Target="http://en.wikipedia.org/wiki/United_Nations_Framework_Convention_on_Climate_Change#cite_note-6"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Greenhouse_gas" TargetMode="External"/><Relationship Id="rId11" Type="http://schemas.openxmlformats.org/officeDocument/2006/relationships/hyperlink" Target="http://en.wikipedia.org/wiki/United_Nations_Framework_Convention_on_Climate_Change#cite_note-King.2C_D..2C_et_al._12-5" TargetMode="External"/><Relationship Id="rId5" Type="http://schemas.openxmlformats.org/officeDocument/2006/relationships/hyperlink" Target="http://en.wikipedia.org/wiki/Rio_de_Janeiro" TargetMode="External"/><Relationship Id="rId10" Type="http://schemas.openxmlformats.org/officeDocument/2006/relationships/hyperlink" Target="http://en.wikipedia.org/wiki/2010_United_Nations_Climate_Change_Conference" TargetMode="External"/><Relationship Id="rId4" Type="http://schemas.openxmlformats.org/officeDocument/2006/relationships/hyperlink" Target="http://en.wikipedia.org/wiki/Earth_Summit" TargetMode="External"/><Relationship Id="rId9" Type="http://schemas.openxmlformats.org/officeDocument/2006/relationships/hyperlink" Target="http://en.wikipedia.org/wiki/Kyoto_Protoco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F69BC-7954-4A39-8603-595894FEB260}" type="slidenum">
              <a:rPr lang="en-US"/>
              <a:pPr/>
              <a:t>1</a:t>
            </a:fld>
            <a:endParaRPr lang="en-US"/>
          </a:p>
        </p:txBody>
      </p:sp>
      <p:sp>
        <p:nvSpPr>
          <p:cNvPr id="732162" name="Rectangle 2"/>
          <p:cNvSpPr>
            <a:spLocks noGrp="1" noRot="1" noChangeAspect="1" noChangeArrowheads="1" noTextEdit="1"/>
          </p:cNvSpPr>
          <p:nvPr>
            <p:ph type="sldImg"/>
          </p:nvPr>
        </p:nvSpPr>
        <p:spPr>
          <a:xfrm>
            <a:off x="962025" y="769938"/>
            <a:ext cx="4918075" cy="3689350"/>
          </a:xfrm>
          <a:ln/>
        </p:spPr>
      </p:sp>
      <p:sp>
        <p:nvSpPr>
          <p:cNvPr id="732163" name="Rectangle 3"/>
          <p:cNvSpPr>
            <a:spLocks noGrp="1" noChangeArrowheads="1"/>
          </p:cNvSpPr>
          <p:nvPr>
            <p:ph type="body" idx="1"/>
          </p:nvPr>
        </p:nvSpPr>
        <p:spPr>
          <a:xfrm>
            <a:off x="923329" y="4689616"/>
            <a:ext cx="4996658" cy="4535162"/>
          </a:xfrm>
        </p:spPr>
        <p:txBody>
          <a:bodyPr/>
          <a:lstStyle/>
          <a:p>
            <a:r>
              <a:rPr lang="en-NZ" sz="1200" kern="1200" dirty="0">
                <a:solidFill>
                  <a:schemeClr val="tx1"/>
                </a:solidFill>
                <a:effectLst/>
                <a:latin typeface="Arial" charset="0"/>
                <a:ea typeface="MS PGothic" panose="020B0600070205080204" pitchFamily="34" charset="-128"/>
                <a:cs typeface="Arial" charset="0"/>
              </a:rPr>
              <a:t>Moving from policy inertia to policy implementation</a:t>
            </a:r>
            <a:endParaRPr lang="en-AU" sz="1200" kern="1200" dirty="0">
              <a:solidFill>
                <a:schemeClr val="tx1"/>
              </a:solidFill>
              <a:effectLst/>
              <a:latin typeface="Arial" charset="0"/>
              <a:ea typeface="MS PGothic" panose="020B0600070205080204" pitchFamily="34" charset="-128"/>
              <a:cs typeface="Arial" charset="0"/>
            </a:endParaRPr>
          </a:p>
          <a:p>
            <a:pPr lvl="0"/>
            <a:r>
              <a:rPr lang="en-NZ" sz="1200" kern="1200" dirty="0">
                <a:solidFill>
                  <a:schemeClr val="tx1"/>
                </a:solidFill>
                <a:effectLst/>
                <a:latin typeface="Arial" charset="0"/>
                <a:ea typeface="MS PGothic" panose="020B0600070205080204" pitchFamily="34" charset="-128"/>
                <a:cs typeface="Arial" charset="0"/>
              </a:rPr>
              <a:t>Recap policy inertia</a:t>
            </a:r>
            <a:endParaRPr lang="en-AU" sz="1200" kern="1200" dirty="0">
              <a:solidFill>
                <a:schemeClr val="tx1"/>
              </a:solidFill>
              <a:effectLst/>
              <a:latin typeface="Arial" charset="0"/>
              <a:ea typeface="MS PGothic" panose="020B0600070205080204" pitchFamily="34" charset="-128"/>
              <a:cs typeface="Arial" charset="0"/>
            </a:endParaRPr>
          </a:p>
          <a:p>
            <a:pPr lvl="0"/>
            <a:r>
              <a:rPr lang="en-NZ" sz="1200" kern="1200" dirty="0">
                <a:solidFill>
                  <a:schemeClr val="tx1"/>
                </a:solidFill>
                <a:effectLst/>
                <a:latin typeface="Arial" charset="0"/>
                <a:ea typeface="MS PGothic" panose="020B0600070205080204" pitchFamily="34" charset="-128"/>
                <a:cs typeface="Arial" charset="0"/>
              </a:rPr>
              <a:t>Governance challenges (creating policy coherence, generating sustained govt commitment, mobilising resources, addressing power asymmetries) </a:t>
            </a:r>
            <a:endParaRPr lang="en-AU" sz="1200" kern="1200" dirty="0">
              <a:solidFill>
                <a:schemeClr val="tx1"/>
              </a:solidFill>
              <a:effectLst/>
              <a:latin typeface="Arial" charset="0"/>
              <a:ea typeface="MS PGothic" panose="020B0600070205080204" pitchFamily="34" charset="-128"/>
              <a:cs typeface="Arial" charset="0"/>
            </a:endParaRPr>
          </a:p>
          <a:p>
            <a:pPr lvl="0"/>
            <a:r>
              <a:rPr lang="en-NZ" sz="1200" kern="1200" dirty="0">
                <a:solidFill>
                  <a:schemeClr val="tx1"/>
                </a:solidFill>
                <a:effectLst/>
                <a:latin typeface="Arial" charset="0"/>
                <a:ea typeface="MS PGothic" panose="020B0600070205080204" pitchFamily="34" charset="-128"/>
                <a:cs typeface="Arial" charset="0"/>
              </a:rPr>
              <a:t>Strengthening governments (Framework Convention, Right to Wellbeing, shaping business models for 21</a:t>
            </a:r>
            <a:r>
              <a:rPr lang="en-NZ" sz="1200" kern="1200" baseline="30000" dirty="0">
                <a:solidFill>
                  <a:schemeClr val="tx1"/>
                </a:solidFill>
                <a:effectLst/>
                <a:latin typeface="Arial" charset="0"/>
                <a:ea typeface="MS PGothic" panose="020B0600070205080204" pitchFamily="34" charset="-128"/>
                <a:cs typeface="Arial" charset="0"/>
              </a:rPr>
              <a:t>st</a:t>
            </a:r>
            <a:r>
              <a:rPr lang="en-NZ" sz="1200" kern="1200" dirty="0">
                <a:solidFill>
                  <a:schemeClr val="tx1"/>
                </a:solidFill>
                <a:effectLst/>
                <a:latin typeface="Arial" charset="0"/>
                <a:ea typeface="MS PGothic" panose="020B0600070205080204" pitchFamily="34" charset="-128"/>
                <a:cs typeface="Arial" charset="0"/>
              </a:rPr>
              <a:t> century)</a:t>
            </a:r>
            <a:endParaRPr lang="en-AU" sz="1200" kern="1200" dirty="0">
              <a:solidFill>
                <a:schemeClr val="tx1"/>
              </a:solidFill>
              <a:effectLst/>
              <a:latin typeface="Arial" charset="0"/>
              <a:ea typeface="MS PGothic" panose="020B0600070205080204" pitchFamily="34" charset="-128"/>
              <a:cs typeface="Arial" charset="0"/>
            </a:endParaRPr>
          </a:p>
          <a:p>
            <a:pPr lvl="0"/>
            <a:r>
              <a:rPr lang="en-NZ" sz="1200" kern="1200" dirty="0">
                <a:solidFill>
                  <a:schemeClr val="tx1"/>
                </a:solidFill>
                <a:effectLst/>
                <a:latin typeface="Arial" charset="0"/>
                <a:ea typeface="MS PGothic" panose="020B0600070205080204" pitchFamily="34" charset="-128"/>
                <a:cs typeface="Arial" charset="0"/>
              </a:rPr>
              <a:t>Reducing commercial opposition (equivalent clause to 5.3 in FCFS, shifting from CSR to corporate accountability for health, social and env outcomes)</a:t>
            </a:r>
            <a:endParaRPr lang="en-AU" sz="1200" kern="1200" dirty="0">
              <a:solidFill>
                <a:schemeClr val="tx1"/>
              </a:solidFill>
              <a:effectLst/>
              <a:latin typeface="Arial" charset="0"/>
              <a:ea typeface="MS PGothic" panose="020B0600070205080204" pitchFamily="34" charset="-128"/>
              <a:cs typeface="Arial" charset="0"/>
            </a:endParaRPr>
          </a:p>
          <a:p>
            <a:pPr lvl="0"/>
            <a:r>
              <a:rPr lang="en-NZ" sz="1200" kern="1200" dirty="0">
                <a:solidFill>
                  <a:schemeClr val="tx1"/>
                </a:solidFill>
                <a:effectLst/>
                <a:latin typeface="Arial" charset="0"/>
                <a:ea typeface="MS PGothic" panose="020B0600070205080204" pitchFamily="34" charset="-128"/>
                <a:cs typeface="Arial" charset="0"/>
              </a:rPr>
              <a:t>Mobilising civil society ($1B fund to apply the ‘Mexico approach’ to 100 countries, 7 Generations Fund to build indigenous/traditional knowledge for living within env limits) </a:t>
            </a:r>
            <a:endParaRPr lang="en-AU" sz="1200" kern="1200" dirty="0">
              <a:solidFill>
                <a:schemeClr val="tx1"/>
              </a:solidFill>
              <a:effectLst/>
              <a:latin typeface="Arial" charset="0"/>
              <a:ea typeface="MS PGothic" panose="020B0600070205080204" pitchFamily="34" charset="-128"/>
              <a:cs typeface="Arial" charset="0"/>
            </a:endParaRPr>
          </a:p>
          <a:p>
            <a:endParaRPr lang="en-AU"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99826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82C50-17CA-402D-912B-576331668490}" type="slidenum">
              <a:rPr lang="en-US" altLang="en-US"/>
              <a:pPr/>
              <a:t>16</a:t>
            </a:fld>
            <a:endParaRPr lang="en-US" altLang="en-US"/>
          </a:p>
        </p:txBody>
      </p:sp>
      <p:sp>
        <p:nvSpPr>
          <p:cNvPr id="294914" name="Rectangle 2"/>
          <p:cNvSpPr>
            <a:spLocks noGrp="1" noRot="1" noChangeAspect="1" noChangeArrowheads="1" noTextEdit="1"/>
          </p:cNvSpPr>
          <p:nvPr>
            <p:ph type="sldImg"/>
          </p:nvPr>
        </p:nvSpPr>
        <p:spPr>
          <a:xfrm>
            <a:off x="1158875" y="719138"/>
            <a:ext cx="4602163" cy="3451225"/>
          </a:xfrm>
          <a:ln/>
        </p:spPr>
      </p:sp>
      <p:sp>
        <p:nvSpPr>
          <p:cNvPr id="294915" name="Rectangle 3"/>
          <p:cNvSpPr>
            <a:spLocks noGrp="1" noChangeArrowheads="1"/>
          </p:cNvSpPr>
          <p:nvPr>
            <p:ph type="body" idx="1"/>
          </p:nvPr>
        </p:nvSpPr>
        <p:spPr>
          <a:xfrm>
            <a:off x="933450" y="4386263"/>
            <a:ext cx="5051425" cy="4241800"/>
          </a:xfrm>
        </p:spPr>
        <p:txBody>
          <a:bodyPr/>
          <a:lstStyle/>
          <a:p>
            <a:pPr marL="228600" indent="-228600"/>
            <a:r>
              <a:rPr lang="en-US" altLang="en-US" sz="1600" dirty="0"/>
              <a:t>Thinking about this in a nodal way:</a:t>
            </a:r>
          </a:p>
          <a:p>
            <a:pPr marL="228600" indent="-228600"/>
            <a:r>
              <a:rPr lang="en-US" altLang="en-US" sz="1600" dirty="0"/>
              <a:t>A way of thinking (mentalities) about the matters that the node has emerged to govern; UNSCN – UN policy</a:t>
            </a:r>
            <a:r>
              <a:rPr lang="en-US" altLang="en-US" sz="1600" baseline="0" dirty="0"/>
              <a:t> coherence: </a:t>
            </a:r>
            <a:endParaRPr lang="en-US" altLang="en-US" sz="1600" dirty="0"/>
          </a:p>
          <a:p>
            <a:pPr marL="228600" indent="-228600"/>
            <a:r>
              <a:rPr lang="en-US" altLang="en-US" sz="1600" dirty="0"/>
              <a:t>A set of methods (technologies) for exerting influence over the course of events at issue;</a:t>
            </a:r>
          </a:p>
          <a:p>
            <a:pPr marL="228600" indent="-228600"/>
            <a:r>
              <a:rPr lang="en-US" altLang="en-US" sz="1600" dirty="0"/>
              <a:t>Resources to support the operation of the node and the exertion of influence; and</a:t>
            </a:r>
          </a:p>
          <a:p>
            <a:pPr marL="228600" indent="-228600"/>
            <a:r>
              <a:rPr lang="en-US" altLang="en-US" sz="1600" dirty="0"/>
              <a:t>A structure that enables the directed mobilization of resources, mentalities and technologies over time (institutions)</a:t>
            </a:r>
            <a:endParaRPr lang="en-GB" altLang="en-US" sz="1600" dirty="0"/>
          </a:p>
        </p:txBody>
      </p:sp>
    </p:spTree>
    <p:extLst>
      <p:ext uri="{BB962C8B-B14F-4D97-AF65-F5344CB8AC3E}">
        <p14:creationId xmlns:p14="http://schemas.microsoft.com/office/powerpoint/2010/main" val="398790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82C50-17CA-402D-912B-576331668490}" type="slidenum">
              <a:rPr lang="en-US" altLang="en-US"/>
              <a:pPr/>
              <a:t>17</a:t>
            </a:fld>
            <a:endParaRPr lang="en-US" altLang="en-US"/>
          </a:p>
        </p:txBody>
      </p:sp>
      <p:sp>
        <p:nvSpPr>
          <p:cNvPr id="294914" name="Rectangle 2"/>
          <p:cNvSpPr>
            <a:spLocks noGrp="1" noRot="1" noChangeAspect="1" noChangeArrowheads="1" noTextEdit="1"/>
          </p:cNvSpPr>
          <p:nvPr>
            <p:ph type="sldImg"/>
          </p:nvPr>
        </p:nvSpPr>
        <p:spPr>
          <a:xfrm>
            <a:off x="1158875" y="719138"/>
            <a:ext cx="4602163" cy="3451225"/>
          </a:xfrm>
          <a:ln/>
        </p:spPr>
      </p:sp>
      <p:sp>
        <p:nvSpPr>
          <p:cNvPr id="294915" name="Rectangle 3"/>
          <p:cNvSpPr>
            <a:spLocks noGrp="1" noChangeArrowheads="1"/>
          </p:cNvSpPr>
          <p:nvPr>
            <p:ph type="body" idx="1"/>
          </p:nvPr>
        </p:nvSpPr>
        <p:spPr>
          <a:xfrm>
            <a:off x="933450" y="4386263"/>
            <a:ext cx="5051425" cy="4241800"/>
          </a:xfrm>
        </p:spPr>
        <p:txBody>
          <a:bodyPr/>
          <a:lstStyle/>
          <a:p>
            <a:pPr marL="228600" indent="-228600"/>
            <a:endParaRPr lang="en-GB" altLang="en-US" sz="1600" dirty="0"/>
          </a:p>
        </p:txBody>
      </p:sp>
    </p:spTree>
    <p:extLst>
      <p:ext uri="{BB962C8B-B14F-4D97-AF65-F5344CB8AC3E}">
        <p14:creationId xmlns:p14="http://schemas.microsoft.com/office/powerpoint/2010/main" val="128476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FCDB8-DB07-4F4A-8DFA-79841522813B}" type="slidenum">
              <a:rPr lang="en-US"/>
              <a:pPr/>
              <a:t>18</a:t>
            </a:fld>
            <a:endParaRPr lang="en-US"/>
          </a:p>
        </p:txBody>
      </p:sp>
      <p:sp>
        <p:nvSpPr>
          <p:cNvPr id="776194" name="Rectangle 2"/>
          <p:cNvSpPr>
            <a:spLocks noGrp="1" noRot="1" noChangeAspect="1" noChangeArrowheads="1" noTextEdit="1"/>
          </p:cNvSpPr>
          <p:nvPr>
            <p:ph type="sldImg"/>
          </p:nvPr>
        </p:nvSpPr>
        <p:spPr>
          <a:xfrm>
            <a:off x="928688" y="752475"/>
            <a:ext cx="4951412" cy="3713163"/>
          </a:xfrm>
          <a:ln/>
        </p:spPr>
      </p:sp>
      <p:sp>
        <p:nvSpPr>
          <p:cNvPr id="776195" name="Rectangle 3"/>
          <p:cNvSpPr>
            <a:spLocks noGrp="1" noChangeArrowheads="1"/>
          </p:cNvSpPr>
          <p:nvPr>
            <p:ph type="body" idx="1"/>
          </p:nvPr>
        </p:nvSpPr>
        <p:spPr>
          <a:xfrm>
            <a:off x="907627" y="4733748"/>
            <a:ext cx="4991947" cy="3932623"/>
          </a:xfrm>
        </p:spPr>
        <p:txBody>
          <a:bodyPr/>
          <a:lstStyle/>
          <a:p>
            <a:r>
              <a:rPr lang="en-AU" sz="1800" kern="1200" dirty="0">
                <a:solidFill>
                  <a:schemeClr val="tx1"/>
                </a:solidFill>
                <a:effectLst/>
                <a:latin typeface="Arial" pitchFamily="34" charset="0"/>
                <a:ea typeface="+mn-ea"/>
                <a:cs typeface="Arial" pitchFamily="34" charset="0"/>
              </a:rPr>
              <a:t>HARD POWER</a:t>
            </a:r>
          </a:p>
          <a:p>
            <a:r>
              <a:rPr lang="en-AU" sz="1800" kern="1200" dirty="0">
                <a:solidFill>
                  <a:schemeClr val="tx1"/>
                </a:solidFill>
                <a:effectLst/>
                <a:latin typeface="Arial" pitchFamily="34" charset="0"/>
                <a:ea typeface="+mn-ea"/>
                <a:cs typeface="Arial" pitchFamily="34" charset="0"/>
              </a:rPr>
              <a:t>International human rights treaties, trade treaties (notably those negotiated through the World Trade Organisation), environmental agreements (such as those affecting climate change or biodiversity), the Framework Convention on Tobacco Control and the International Health Regulations are examples of global legal and regulatory instruments which may be useful in the pursuit of sustainable development.  Some legally binding and some non-binding.</a:t>
            </a:r>
          </a:p>
          <a:p>
            <a:endParaRPr lang="en-AU" sz="1800" kern="1200" dirty="0">
              <a:solidFill>
                <a:schemeClr val="tx1"/>
              </a:solidFill>
              <a:effectLst/>
              <a:latin typeface="Arial" pitchFamily="34" charset="0"/>
              <a:ea typeface="+mn-ea"/>
              <a:cs typeface="Arial" pitchFamily="34" charset="0"/>
            </a:endParaRPr>
          </a:p>
          <a:p>
            <a:endParaRPr lang="en-US" sz="1800" dirty="0"/>
          </a:p>
          <a:p>
            <a:r>
              <a:rPr lang="en-US" sz="1800" dirty="0"/>
              <a:t>The </a:t>
            </a:r>
            <a:r>
              <a:rPr lang="en-US" sz="1800" b="1" dirty="0"/>
              <a:t>United Nations Framework Convention on Climate Change</a:t>
            </a:r>
            <a:r>
              <a:rPr lang="en-US" sz="1800" dirty="0"/>
              <a:t> (</a:t>
            </a:r>
            <a:r>
              <a:rPr lang="en-US" sz="1800" b="1" dirty="0"/>
              <a:t>UNFCCC</a:t>
            </a:r>
            <a:r>
              <a:rPr lang="en-US" sz="1800" dirty="0"/>
              <a:t>) is an international environmental </a:t>
            </a:r>
            <a:r>
              <a:rPr lang="en-US" sz="1800" dirty="0">
                <a:hlinkClick r:id="rId3" tooltip="Treaty"/>
              </a:rPr>
              <a:t>treaty</a:t>
            </a:r>
            <a:r>
              <a:rPr lang="en-US" sz="1800" dirty="0"/>
              <a:t> (currently the only international climate policy venue with broad legitimacy, due in part to its virtually universal membership)</a:t>
            </a:r>
            <a:r>
              <a:rPr lang="en-US" sz="1800" baseline="30000" dirty="0"/>
              <a:t> </a:t>
            </a:r>
            <a:r>
              <a:rPr lang="en-US" sz="1800" dirty="0"/>
              <a:t>negotiated at the </a:t>
            </a:r>
            <a:r>
              <a:rPr lang="en-US" sz="1800" dirty="0">
                <a:hlinkClick r:id="rId4" tooltip="Earth Summit"/>
              </a:rPr>
              <a:t>Earth Summit</a:t>
            </a:r>
            <a:r>
              <a:rPr lang="en-US" sz="1800" dirty="0"/>
              <a:t> in </a:t>
            </a:r>
            <a:r>
              <a:rPr lang="en-US" sz="1800" dirty="0">
                <a:hlinkClick r:id="rId5" tooltip="Rio de Janeiro"/>
              </a:rPr>
              <a:t>Rio de Janeiro</a:t>
            </a:r>
            <a:r>
              <a:rPr lang="en-US" sz="1800" dirty="0"/>
              <a:t> 1992. The objective of the treaty is to "stabilize </a:t>
            </a:r>
            <a:r>
              <a:rPr lang="en-US" sz="1800" dirty="0">
                <a:hlinkClick r:id="rId6" tooltip="Greenhouse gas"/>
              </a:rPr>
              <a:t>greenhouse gas</a:t>
            </a:r>
            <a:r>
              <a:rPr lang="en-US" sz="1800" dirty="0"/>
              <a:t> concentrations in the atmosphere at a level that would prevent dangerous </a:t>
            </a:r>
            <a:r>
              <a:rPr lang="en-US" sz="1800" dirty="0">
                <a:hlinkClick r:id="rId7" tooltip="Human impact on the environment"/>
              </a:rPr>
              <a:t>anthropogenic</a:t>
            </a:r>
            <a:r>
              <a:rPr lang="en-US" sz="1800" dirty="0"/>
              <a:t> interference with the climate system". The treaty itself set no binding limits on greenhouse gas emissions for individual countries and contains no enforcement mechanisms. In that sense, the treaty is considered legally non-binding. Instead, the treaty provides a framework for negotiating specific international treaties (called "protocols") that may set binding limits on greenhouse gases.</a:t>
            </a:r>
            <a:r>
              <a:rPr lang="en-US" sz="1800" baseline="0" dirty="0"/>
              <a:t>  </a:t>
            </a:r>
            <a:r>
              <a:rPr lang="en-US" sz="1800" dirty="0"/>
              <a:t>It entered into force on 21 March 1994. As of March 2014, UNFCCC has 196 parties.</a:t>
            </a:r>
            <a:r>
              <a:rPr lang="en-US" sz="1800" baseline="0" dirty="0"/>
              <a:t> </a:t>
            </a:r>
            <a:r>
              <a:rPr lang="en-US" sz="1800" dirty="0"/>
              <a:t>The parties to the convention have met annually from 1995 in Conferences of the Parties (COP) to assess progress in dealing with </a:t>
            </a:r>
            <a:r>
              <a:rPr lang="en-US" sz="1800" dirty="0">
                <a:hlinkClick r:id="rId8" tooltip="Climate change"/>
              </a:rPr>
              <a:t>climate change</a:t>
            </a:r>
            <a:r>
              <a:rPr lang="en-US" sz="1800" dirty="0"/>
              <a:t>. In 1997, the </a:t>
            </a:r>
            <a:r>
              <a:rPr lang="en-US" sz="1800" dirty="0">
                <a:hlinkClick r:id="rId9" tooltip="Kyoto Protocol"/>
              </a:rPr>
              <a:t>Kyoto Protocol</a:t>
            </a:r>
            <a:r>
              <a:rPr lang="en-US" sz="1800" dirty="0"/>
              <a:t> was concluded and established legally binding obligations for developed countries to reduce their greenhouse gas emissions. The 2010 </a:t>
            </a:r>
            <a:r>
              <a:rPr lang="en-US" sz="1800" dirty="0" err="1">
                <a:hlinkClick r:id="rId10" tooltip="2010 United Nations Climate Change Conference"/>
              </a:rPr>
              <a:t>Cancún</a:t>
            </a:r>
            <a:r>
              <a:rPr lang="en-US" sz="1800" dirty="0">
                <a:hlinkClick r:id="rId10" tooltip="2010 United Nations Climate Change Conference"/>
              </a:rPr>
              <a:t> agreements</a:t>
            </a:r>
            <a:r>
              <a:rPr lang="en-US" sz="1800" dirty="0"/>
              <a:t> state that future global warming should be limited to below 2.0 °C (3.6 °F) relative to the pre-industrial level.</a:t>
            </a:r>
            <a:r>
              <a:rPr lang="en-US" sz="1800" baseline="30000" dirty="0">
                <a:hlinkClick r:id="rId11"/>
              </a:rPr>
              <a:t>[5]</a:t>
            </a:r>
            <a:r>
              <a:rPr lang="en-US" sz="1800" dirty="0"/>
              <a:t> The 20th COP took place in Peru in 2014.</a:t>
            </a:r>
            <a:r>
              <a:rPr lang="en-US" sz="1800" baseline="30000" dirty="0">
                <a:hlinkClick r:id="rId12"/>
              </a:rPr>
              <a:t>[6]</a:t>
            </a:r>
            <a:endParaRPr lang="en-US" sz="1800" dirty="0"/>
          </a:p>
          <a:p>
            <a:endParaRPr lang="en-AU" sz="1800" kern="1200" dirty="0">
              <a:solidFill>
                <a:schemeClr val="tx1"/>
              </a:solidFill>
              <a:effectLst/>
              <a:latin typeface="Arial" pitchFamily="34" charset="0"/>
              <a:ea typeface="+mn-ea"/>
              <a:cs typeface="Arial" pitchFamily="34" charset="0"/>
            </a:endParaRPr>
          </a:p>
          <a:p>
            <a:endParaRPr lang="en-AU" sz="1800" kern="1200" dirty="0">
              <a:solidFill>
                <a:schemeClr val="tx1"/>
              </a:solidFill>
              <a:effectLst/>
              <a:latin typeface="Arial" pitchFamily="34" charset="0"/>
              <a:ea typeface="+mn-ea"/>
              <a:cs typeface="Arial" pitchFamily="34" charset="0"/>
            </a:endParaRPr>
          </a:p>
          <a:p>
            <a:r>
              <a:rPr lang="en-AU" sz="1200" kern="1200" dirty="0">
                <a:solidFill>
                  <a:schemeClr val="tx1"/>
                </a:solidFill>
                <a:effectLst/>
                <a:latin typeface="Arial" charset="0"/>
                <a:ea typeface="MS PGothic" panose="020B0600070205080204" pitchFamily="34" charset="-128"/>
                <a:cs typeface="Arial" charset="0"/>
              </a:rPr>
              <a:t>A number of conditions were important to the successful development of the FCTC. Collin and colleagues described how coalitions of WHO member states, who are the core constituency of the FCTC – quickly formed. For example, at the 1999 World Health Assembly a record fifty member states took the floor to commit political and economic support for the proposed two-step process leading to negotiation of the FCTC (including the establishment of an Intergovernmental Negotiating Body (INB). The Johannesburg Declaration on the FCTC was adopted by twenty-one countries of the African Region in WHO in March 2001. This common front was widely perceived as a commitment to progressive control measures, in combination with calls for assistance in agricultural diversification (Collin et al. 2002). Drawing on </a:t>
            </a:r>
            <a:r>
              <a:rPr lang="en-AU" sz="1200" kern="1200" dirty="0" err="1">
                <a:solidFill>
                  <a:schemeClr val="tx1"/>
                </a:solidFill>
                <a:effectLst/>
                <a:latin typeface="Arial" charset="0"/>
                <a:ea typeface="MS PGothic" panose="020B0600070205080204" pitchFamily="34" charset="-128"/>
                <a:cs typeface="Arial" charset="0"/>
              </a:rPr>
              <a:t>Shiffman</a:t>
            </a:r>
            <a:r>
              <a:rPr lang="en-AU" sz="1200" kern="1200" dirty="0">
                <a:solidFill>
                  <a:schemeClr val="tx1"/>
                </a:solidFill>
                <a:effectLst/>
                <a:latin typeface="Arial" charset="0"/>
                <a:ea typeface="MS PGothic" panose="020B0600070205080204" pitchFamily="34" charset="-128"/>
                <a:cs typeface="Arial" charset="0"/>
              </a:rPr>
              <a:t>, who notes that coalitions are more likely to advance their issue into policy negotiations when they frame the problem and solutions in ways that resonate with the beliefs and ideologies of political decision-makers (</a:t>
            </a:r>
            <a:r>
              <a:rPr lang="en-AU" sz="1200" kern="1200" dirty="0" err="1">
                <a:solidFill>
                  <a:schemeClr val="tx1"/>
                </a:solidFill>
                <a:effectLst/>
                <a:latin typeface="Arial" charset="0"/>
                <a:ea typeface="MS PGothic" panose="020B0600070205080204" pitchFamily="34" charset="-128"/>
                <a:cs typeface="Arial" charset="0"/>
              </a:rPr>
              <a:t>Shiffman</a:t>
            </a:r>
            <a:r>
              <a:rPr lang="en-AU" sz="1200" kern="1200" dirty="0">
                <a:solidFill>
                  <a:schemeClr val="tx1"/>
                </a:solidFill>
                <a:effectLst/>
                <a:latin typeface="Arial" charset="0"/>
                <a:ea typeface="MS PGothic" panose="020B0600070205080204" pitchFamily="34" charset="-128"/>
                <a:cs typeface="Arial" charset="0"/>
              </a:rPr>
              <a:t> 2009) – an important frame that was used consistently was tobacco as an ‘emergency’ public health issue requiring firmer action.</a:t>
            </a:r>
          </a:p>
          <a:p>
            <a:r>
              <a:rPr lang="en-AU" sz="1200" kern="1200" dirty="0">
                <a:solidFill>
                  <a:schemeClr val="tx1"/>
                </a:solidFill>
                <a:effectLst/>
                <a:latin typeface="Arial" charset="0"/>
                <a:ea typeface="MS PGothic" panose="020B0600070205080204" pitchFamily="34" charset="-128"/>
                <a:cs typeface="Arial" charset="0"/>
              </a:rPr>
              <a:t>NGOs were important actors in the successful negotiations of the FCTC, engaging in formal and informal ways. WHO held public hearings as a way to encourage the participation of non-state actors and provide a mechanism for interested groups to register their views before the start of negotiations. Over 500 written submissions were received, and 144 organisations provided testimony during the two-day hearings, including well-established public health non-government organizations, activist networks, academics, as well as tobacco companies. Informally, NGOs utilized strategies to educate, mobilize, and engage supporters. They organised seminars and preparing briefings for government delegates on technical aspects of the proposed treaty. NGOs were effective lobbyists, holding policy discussions with governments, letter-writing to delegates and heads of state, advocacy campaigns, press conferences before, during and after the negotiation meetings, and the publication of reports into tobacco industry practices. The power of NGOs and health activists increased when the Framework Convention Alliance was formed. Comprising over sixty NGOs, the Alliance was created to improve communication between those groups already engaged in the FCTC process and to help reach smaller NGOs in developing countries.</a:t>
            </a:r>
          </a:p>
        </p:txBody>
      </p:sp>
    </p:spTree>
    <p:extLst>
      <p:ext uri="{BB962C8B-B14F-4D97-AF65-F5344CB8AC3E}">
        <p14:creationId xmlns:p14="http://schemas.microsoft.com/office/powerpoint/2010/main" val="165680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A5C92E3-67B9-42F3-85B0-3CD11393E582}" type="slidenum">
              <a:rPr lang="en-US" smtClean="0">
                <a:latin typeface="Arial" pitchFamily="34" charset="0"/>
                <a:ea typeface="ＭＳ Ｐゴシック" pitchFamily="34" charset="-128"/>
              </a:rPr>
              <a:pPr/>
              <a:t>19</a:t>
            </a:fld>
            <a:endParaRPr lang="en-US">
              <a:latin typeface="Arial" pitchFamily="34" charset="0"/>
              <a:ea typeface="ＭＳ Ｐゴシック" pitchFamily="3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NZ"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43000" y="685800"/>
            <a:ext cx="4573588" cy="3429000"/>
          </a:xfrm>
          <a:ln/>
        </p:spPr>
      </p:sp>
      <p:sp>
        <p:nvSpPr>
          <p:cNvPr id="18435" name="Rectangle 3"/>
          <p:cNvSpPr>
            <a:spLocks noGrp="1" noChangeArrowheads="1"/>
          </p:cNvSpPr>
          <p:nvPr>
            <p:ph type="body" idx="1"/>
          </p:nvPr>
        </p:nvSpPr>
        <p:spPr>
          <a:xfrm>
            <a:off x="450047" y="4344136"/>
            <a:ext cx="6029978" cy="4617573"/>
          </a:xfrm>
          <a:noFill/>
        </p:spPr>
        <p:txBody>
          <a:bodyPr/>
          <a:lstStyle/>
          <a:p>
            <a:pPr algn="ctr" eaLnBrk="1" hangingPunct="1"/>
            <a:r>
              <a:rPr lang="en-AU" sz="1000" b="1" dirty="0">
                <a:solidFill>
                  <a:schemeClr val="accent2"/>
                </a:solidFill>
              </a:rPr>
              <a:t>Principles of responsive regulation</a:t>
            </a:r>
          </a:p>
          <a:p>
            <a:pPr eaLnBrk="1" hangingPunct="1"/>
            <a:endParaRPr lang="en-AU" sz="1000" b="1" dirty="0">
              <a:solidFill>
                <a:schemeClr val="accent2"/>
              </a:solidFill>
            </a:endParaRPr>
          </a:p>
          <a:p>
            <a:pPr eaLnBrk="1" hangingPunct="1">
              <a:buFontTx/>
              <a:buChar char="•"/>
            </a:pPr>
            <a:r>
              <a:rPr lang="en-AU" sz="1000" b="1" dirty="0">
                <a:solidFill>
                  <a:schemeClr val="accent2"/>
                </a:solidFill>
              </a:rPr>
              <a:t>Regulation is not just enforcement - </a:t>
            </a:r>
            <a:r>
              <a:rPr lang="en-AU" sz="1000" dirty="0"/>
              <a:t>it is about</a:t>
            </a:r>
            <a:r>
              <a:rPr lang="en-AU" sz="1000" b="1" dirty="0">
                <a:solidFill>
                  <a:schemeClr val="accent2"/>
                </a:solidFill>
              </a:rPr>
              <a:t> ‘</a:t>
            </a:r>
            <a:r>
              <a:rPr lang="en-AU" sz="1000" dirty="0"/>
              <a:t>influencing the flow of events’ (not just enforcing compliance with rules) </a:t>
            </a:r>
          </a:p>
          <a:p>
            <a:pPr eaLnBrk="1" hangingPunct="1">
              <a:buFontTx/>
              <a:buChar char="•"/>
            </a:pPr>
            <a:r>
              <a:rPr lang="en-AU" sz="1000" b="1" dirty="0">
                <a:solidFill>
                  <a:schemeClr val="accent2"/>
                </a:solidFill>
              </a:rPr>
              <a:t>Enforcement capacity</a:t>
            </a:r>
            <a:r>
              <a:rPr lang="en-AU" sz="1000" dirty="0"/>
              <a:t> – ability to back threats </a:t>
            </a:r>
          </a:p>
          <a:p>
            <a:pPr eaLnBrk="1" hangingPunct="1">
              <a:buFontTx/>
              <a:buChar char="•"/>
            </a:pPr>
            <a:r>
              <a:rPr lang="en-AU" sz="1000" b="1" dirty="0">
                <a:solidFill>
                  <a:schemeClr val="accent2"/>
                </a:solidFill>
              </a:rPr>
              <a:t>Involve multiple actors</a:t>
            </a:r>
            <a:r>
              <a:rPr lang="en-AU" sz="1000" dirty="0"/>
              <a:t> - state and non-state </a:t>
            </a:r>
          </a:p>
          <a:p>
            <a:pPr eaLnBrk="1" hangingPunct="1">
              <a:buFontTx/>
              <a:buChar char="•"/>
            </a:pPr>
            <a:r>
              <a:rPr lang="en-AU" sz="1000" b="1" dirty="0">
                <a:solidFill>
                  <a:schemeClr val="accent2"/>
                </a:solidFill>
              </a:rPr>
              <a:t>Be responsive</a:t>
            </a:r>
            <a:r>
              <a:rPr lang="en-AU" sz="1000" dirty="0">
                <a:solidFill>
                  <a:srgbClr val="22228B"/>
                </a:solidFill>
              </a:rPr>
              <a:t> </a:t>
            </a:r>
            <a:r>
              <a:rPr lang="en-AU" sz="1000" dirty="0"/>
              <a:t>- </a:t>
            </a:r>
            <a:r>
              <a:rPr lang="en-US" sz="1000" dirty="0"/>
              <a:t>build on structures, cultures and strengths</a:t>
            </a:r>
            <a:endParaRPr lang="en-AU" sz="1000" dirty="0"/>
          </a:p>
          <a:p>
            <a:pPr eaLnBrk="1" hangingPunct="1">
              <a:buFontTx/>
              <a:buChar char="•"/>
            </a:pPr>
            <a:r>
              <a:rPr lang="en-AU" sz="1000" b="1" dirty="0">
                <a:solidFill>
                  <a:schemeClr val="accent2"/>
                </a:solidFill>
              </a:rPr>
              <a:t>Use multiple mechanisms</a:t>
            </a:r>
            <a:r>
              <a:rPr lang="en-AU" sz="1000" dirty="0"/>
              <a:t> –supports as well as sanctions</a:t>
            </a:r>
          </a:p>
          <a:p>
            <a:pPr eaLnBrk="1" hangingPunct="1">
              <a:spcBef>
                <a:spcPct val="0"/>
              </a:spcBef>
              <a:buFontTx/>
              <a:buChar char="•"/>
            </a:pPr>
            <a:r>
              <a:rPr lang="en-US" sz="1000" b="1" dirty="0">
                <a:solidFill>
                  <a:schemeClr val="accent2"/>
                </a:solidFill>
              </a:rPr>
              <a:t>Build networked governance</a:t>
            </a:r>
            <a:r>
              <a:rPr lang="en-US" sz="1000" b="1" dirty="0"/>
              <a:t> </a:t>
            </a:r>
            <a:r>
              <a:rPr lang="en-US" sz="1000" dirty="0"/>
              <a:t>– involve many actors </a:t>
            </a:r>
          </a:p>
          <a:p>
            <a:pPr eaLnBrk="1" hangingPunct="1">
              <a:spcBef>
                <a:spcPct val="0"/>
              </a:spcBef>
              <a:buFontTx/>
              <a:buChar char="•"/>
            </a:pPr>
            <a:r>
              <a:rPr lang="en-AU" sz="1000" b="1" dirty="0">
                <a:solidFill>
                  <a:schemeClr val="accent2"/>
                </a:solidFill>
              </a:rPr>
              <a:t>Minimise regulatory burden</a:t>
            </a:r>
            <a:r>
              <a:rPr lang="en-AU" sz="1000" dirty="0"/>
              <a:t> –coordinate actors, harmonise mechanisms.</a:t>
            </a:r>
          </a:p>
          <a:p>
            <a:pPr marL="228600" indent="-228600"/>
            <a:endParaRPr lang="en-GB" sz="1000" dirty="0"/>
          </a:p>
          <a:p>
            <a:pPr marL="228600" indent="-228600"/>
            <a:r>
              <a:rPr lang="en-GB" sz="1000" dirty="0"/>
              <a:t>Regulatory pyramid offers a framework for considering array of regulatory strategies</a:t>
            </a:r>
          </a:p>
        </p:txBody>
      </p:sp>
    </p:spTree>
    <p:extLst>
      <p:ext uri="{BB962C8B-B14F-4D97-AF65-F5344CB8AC3E}">
        <p14:creationId xmlns:p14="http://schemas.microsoft.com/office/powerpoint/2010/main" val="71388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sz="1400" dirty="0">
                <a:latin typeface="+mn-lt"/>
              </a:rPr>
              <a:t>So, how do we go from all of that inertia to action on these policy asks…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400" dirty="0">
              <a:latin typeface="+mn-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400" dirty="0">
                <a:latin typeface="+mn-lt"/>
                <a:ea typeface="Times New Roman" panose="02020603050405020304" pitchFamily="18" charset="0"/>
                <a:cs typeface="Times New Roman" panose="02020603050405020304" pitchFamily="18" charset="0"/>
              </a:rPr>
              <a:t>How can public policy and market practices that contribute to the Global </a:t>
            </a:r>
            <a:r>
              <a:rPr lang="en-AU" sz="1400" dirty="0" err="1">
                <a:latin typeface="+mn-lt"/>
                <a:ea typeface="Times New Roman" panose="02020603050405020304" pitchFamily="18" charset="0"/>
                <a:cs typeface="Times New Roman" panose="02020603050405020304" pitchFamily="18" charset="0"/>
              </a:rPr>
              <a:t>Syndemic</a:t>
            </a:r>
            <a:r>
              <a:rPr lang="en-AU" sz="1400" dirty="0">
                <a:latin typeface="+mn-lt"/>
                <a:ea typeface="Times New Roman" panose="02020603050405020304" pitchFamily="18" charset="0"/>
                <a:cs typeface="Times New Roman" panose="02020603050405020304" pitchFamily="18" charset="0"/>
              </a:rPr>
              <a:t> be reimagined for the public good, and how the agency and interests of socially-oriented – and usually structurally weaker – actors can be harnessed in ways that recalibrate these practices to protect the health of the planet and societies’ disadvantaged groups</a:t>
            </a:r>
            <a:endParaRPr lang="en-AU" sz="1400" dirty="0">
              <a:latin typeface="+mn-lt"/>
            </a:endParaRPr>
          </a:p>
        </p:txBody>
      </p:sp>
      <p:sp>
        <p:nvSpPr>
          <p:cNvPr id="4" name="Slide Number Placeholder 3"/>
          <p:cNvSpPr>
            <a:spLocks noGrp="1"/>
          </p:cNvSpPr>
          <p:nvPr>
            <p:ph type="sldNum" sz="quarter" idx="5"/>
          </p:nvPr>
        </p:nvSpPr>
        <p:spPr/>
        <p:txBody>
          <a:bodyPr/>
          <a:lstStyle/>
          <a:p>
            <a:fld id="{CF524E6F-8F81-41D4-8179-10353A28AB14}" type="slidenum">
              <a:rPr lang="en-AU" altLang="en-US" smtClean="0"/>
              <a:pPr/>
              <a:t>9</a:t>
            </a:fld>
            <a:endParaRPr lang="en-AU" altLang="en-US"/>
          </a:p>
        </p:txBody>
      </p:sp>
    </p:spTree>
    <p:extLst>
      <p:ext uri="{BB962C8B-B14F-4D97-AF65-F5344CB8AC3E}">
        <p14:creationId xmlns:p14="http://schemas.microsoft.com/office/powerpoint/2010/main" val="14381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25E2918D-02D6-4CA7-8470-7E960BD90A12}" type="slidenum">
              <a:rPr lang="en-AU" smtClean="0"/>
              <a:pPr/>
              <a:t>10</a:t>
            </a:fld>
            <a:endParaRPr lang="en-AU"/>
          </a:p>
        </p:txBody>
      </p:sp>
    </p:spTree>
    <p:extLst>
      <p:ext uri="{BB962C8B-B14F-4D97-AF65-F5344CB8AC3E}">
        <p14:creationId xmlns:p14="http://schemas.microsoft.com/office/powerpoint/2010/main" val="96101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25E2918D-02D6-4CA7-8470-7E960BD90A12}" type="slidenum">
              <a:rPr lang="en-AU" smtClean="0"/>
              <a:pPr/>
              <a:t>11</a:t>
            </a:fld>
            <a:endParaRPr lang="en-AU"/>
          </a:p>
        </p:txBody>
      </p:sp>
    </p:spTree>
    <p:extLst>
      <p:ext uri="{BB962C8B-B14F-4D97-AF65-F5344CB8AC3E}">
        <p14:creationId xmlns:p14="http://schemas.microsoft.com/office/powerpoint/2010/main" val="417236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Provided safeguards and allowed flexibility for countries to bypass patents to protect public health (e.g. in circumstances of emergency)</a:t>
            </a:r>
          </a:p>
          <a:p>
            <a:r>
              <a:rPr lang="en-AU" dirty="0"/>
              <a:t>Rights to use these safeguards/flexibilities reaffirmed in the Doha Declaration in 2001</a:t>
            </a:r>
          </a:p>
          <a:p>
            <a:endParaRPr lang="en-US" dirty="0"/>
          </a:p>
        </p:txBody>
      </p:sp>
      <p:sp>
        <p:nvSpPr>
          <p:cNvPr id="4" name="Slide Number Placeholder 3"/>
          <p:cNvSpPr>
            <a:spLocks noGrp="1"/>
          </p:cNvSpPr>
          <p:nvPr>
            <p:ph type="sldNum" sz="quarter" idx="10"/>
          </p:nvPr>
        </p:nvSpPr>
        <p:spPr/>
        <p:txBody>
          <a:bodyPr/>
          <a:lstStyle/>
          <a:p>
            <a:fld id="{25E2918D-02D6-4CA7-8470-7E960BD90A12}" type="slidenum">
              <a:rPr lang="en-AU" smtClean="0"/>
              <a:pPr/>
              <a:t>12</a:t>
            </a:fld>
            <a:endParaRPr lang="en-AU"/>
          </a:p>
        </p:txBody>
      </p:sp>
    </p:spTree>
    <p:extLst>
      <p:ext uri="{BB962C8B-B14F-4D97-AF65-F5344CB8AC3E}">
        <p14:creationId xmlns:p14="http://schemas.microsoft.com/office/powerpoint/2010/main" val="16062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FCDB8-DB07-4F4A-8DFA-79841522813B}" type="slidenum">
              <a:rPr lang="en-US"/>
              <a:pPr/>
              <a:t>13</a:t>
            </a:fld>
            <a:endParaRPr lang="en-US"/>
          </a:p>
        </p:txBody>
      </p:sp>
      <p:sp>
        <p:nvSpPr>
          <p:cNvPr id="776194" name="Rectangle 2"/>
          <p:cNvSpPr>
            <a:spLocks noGrp="1" noRot="1" noChangeAspect="1" noChangeArrowheads="1" noTextEdit="1"/>
          </p:cNvSpPr>
          <p:nvPr>
            <p:ph type="sldImg"/>
          </p:nvPr>
        </p:nvSpPr>
        <p:spPr>
          <a:xfrm>
            <a:off x="928688" y="752475"/>
            <a:ext cx="4951412" cy="3713163"/>
          </a:xfrm>
          <a:ln/>
        </p:spPr>
      </p:sp>
      <p:sp>
        <p:nvSpPr>
          <p:cNvPr id="776195" name="Rectangle 3"/>
          <p:cNvSpPr>
            <a:spLocks noGrp="1" noChangeArrowheads="1"/>
          </p:cNvSpPr>
          <p:nvPr>
            <p:ph type="body" idx="1"/>
          </p:nvPr>
        </p:nvSpPr>
        <p:spPr>
          <a:xfrm>
            <a:off x="907627" y="4733748"/>
            <a:ext cx="4991947" cy="3932623"/>
          </a:xfrm>
        </p:spPr>
        <p:txBody>
          <a:bodyPr/>
          <a:lstStyle/>
          <a:p>
            <a:r>
              <a:rPr lang="en-AU" sz="1800" kern="1200" dirty="0">
                <a:solidFill>
                  <a:schemeClr val="tx1"/>
                </a:solidFill>
                <a:effectLst/>
                <a:latin typeface="Arial" pitchFamily="34" charset="0"/>
                <a:ea typeface="+mn-ea"/>
                <a:cs typeface="Arial" pitchFamily="34" charset="0"/>
              </a:rPr>
              <a:t>HARD POWER</a:t>
            </a:r>
          </a:p>
          <a:p>
            <a:r>
              <a:rPr lang="en-AU" sz="1800" kern="1200" dirty="0">
                <a:solidFill>
                  <a:schemeClr val="tx1"/>
                </a:solidFill>
                <a:effectLst/>
                <a:latin typeface="Arial" pitchFamily="34" charset="0"/>
                <a:ea typeface="+mn-ea"/>
                <a:cs typeface="Arial" pitchFamily="34" charset="0"/>
              </a:rPr>
              <a:t>International human rights treaties, trade treaties (notably those negotiated through the World Trade Organisation), environmental agreements (such as those affecting climate change or biodiversity), the Framework Convention on Tobacco Control and the International Health Regulations are examples of global legal and regulatory instruments which may be useful in the pursuit of sustainable development.  Some legally binding and some non-binding.</a:t>
            </a:r>
          </a:p>
          <a:p>
            <a:endParaRPr lang="en-AU" sz="1800" kern="1200" dirty="0">
              <a:solidFill>
                <a:schemeClr val="tx1"/>
              </a:solidFill>
              <a:effectLst/>
              <a:latin typeface="Arial" pitchFamily="34" charset="0"/>
              <a:ea typeface="+mn-ea"/>
              <a:cs typeface="Arial" pitchFamily="34" charset="0"/>
            </a:endParaRPr>
          </a:p>
          <a:p>
            <a:endParaRPr lang="en-US" sz="1800" dirty="0"/>
          </a:p>
          <a:p>
            <a:r>
              <a:rPr lang="en-US" sz="1800" dirty="0"/>
              <a:t>The </a:t>
            </a:r>
            <a:r>
              <a:rPr lang="en-US" sz="1800" b="1" dirty="0"/>
              <a:t>United Nations Framework Convention on Climate Change</a:t>
            </a:r>
            <a:r>
              <a:rPr lang="en-US" sz="1800" dirty="0"/>
              <a:t> (</a:t>
            </a:r>
            <a:r>
              <a:rPr lang="en-US" sz="1800" b="1" dirty="0"/>
              <a:t>UNFCCC</a:t>
            </a:r>
            <a:r>
              <a:rPr lang="en-US" sz="1800" dirty="0"/>
              <a:t>) is an international environmental </a:t>
            </a:r>
            <a:r>
              <a:rPr lang="en-US" sz="1800" dirty="0">
                <a:hlinkClick r:id="rId3" tooltip="Treaty"/>
              </a:rPr>
              <a:t>treaty</a:t>
            </a:r>
            <a:r>
              <a:rPr lang="en-US" sz="1800" dirty="0"/>
              <a:t> (currently the only international climate policy venue with broad legitimacy, due in part to its virtually universal membership)</a:t>
            </a:r>
            <a:r>
              <a:rPr lang="en-US" sz="1800" baseline="30000" dirty="0"/>
              <a:t> </a:t>
            </a:r>
            <a:r>
              <a:rPr lang="en-US" sz="1800" dirty="0"/>
              <a:t>negotiated at the </a:t>
            </a:r>
            <a:r>
              <a:rPr lang="en-US" sz="1800" dirty="0">
                <a:hlinkClick r:id="rId4" tooltip="Earth Summit"/>
              </a:rPr>
              <a:t>Earth Summit</a:t>
            </a:r>
            <a:r>
              <a:rPr lang="en-US" sz="1800" dirty="0"/>
              <a:t> in </a:t>
            </a:r>
            <a:r>
              <a:rPr lang="en-US" sz="1800" dirty="0">
                <a:hlinkClick r:id="rId5" tooltip="Rio de Janeiro"/>
              </a:rPr>
              <a:t>Rio de Janeiro</a:t>
            </a:r>
            <a:r>
              <a:rPr lang="en-US" sz="1800" dirty="0"/>
              <a:t> 1992. The objective of the treaty is to "stabilize </a:t>
            </a:r>
            <a:r>
              <a:rPr lang="en-US" sz="1800" dirty="0">
                <a:hlinkClick r:id="rId6" tooltip="Greenhouse gas"/>
              </a:rPr>
              <a:t>greenhouse gas</a:t>
            </a:r>
            <a:r>
              <a:rPr lang="en-US" sz="1800" dirty="0"/>
              <a:t> concentrations in the atmosphere at a level that would prevent dangerous </a:t>
            </a:r>
            <a:r>
              <a:rPr lang="en-US" sz="1800" dirty="0">
                <a:hlinkClick r:id="rId7" tooltip="Human impact on the environment"/>
              </a:rPr>
              <a:t>anthropogenic</a:t>
            </a:r>
            <a:r>
              <a:rPr lang="en-US" sz="1800" dirty="0"/>
              <a:t> interference with the climate system". The treaty itself set no binding limits on greenhouse gas emissions for individual countries and contains no enforcement mechanisms. In that sense, the treaty is considered legally non-binding. Instead, the treaty provides a framework for negotiating specific international treaties (called "protocols") that may set binding limits on greenhouse gases.</a:t>
            </a:r>
            <a:r>
              <a:rPr lang="en-US" sz="1800" baseline="0" dirty="0"/>
              <a:t>  </a:t>
            </a:r>
            <a:r>
              <a:rPr lang="en-US" sz="1800" dirty="0"/>
              <a:t>It entered into force on 21 March 1994. As of March 2014, UNFCCC has 196 parties.</a:t>
            </a:r>
            <a:r>
              <a:rPr lang="en-US" sz="1800" baseline="0" dirty="0"/>
              <a:t> </a:t>
            </a:r>
            <a:r>
              <a:rPr lang="en-US" sz="1800" dirty="0"/>
              <a:t>The parties to the convention have met annually from 1995 in Conferences of the Parties (COP) to assess progress in dealing with </a:t>
            </a:r>
            <a:r>
              <a:rPr lang="en-US" sz="1800" dirty="0">
                <a:hlinkClick r:id="rId8" tooltip="Climate change"/>
              </a:rPr>
              <a:t>climate change</a:t>
            </a:r>
            <a:r>
              <a:rPr lang="en-US" sz="1800" dirty="0"/>
              <a:t>. In 1997, the </a:t>
            </a:r>
            <a:r>
              <a:rPr lang="en-US" sz="1800" dirty="0">
                <a:hlinkClick r:id="rId9" tooltip="Kyoto Protocol"/>
              </a:rPr>
              <a:t>Kyoto Protocol</a:t>
            </a:r>
            <a:r>
              <a:rPr lang="en-US" sz="1800" dirty="0"/>
              <a:t> was concluded and established legally binding obligations for developed countries to reduce their greenhouse gas emissions. The 2010 </a:t>
            </a:r>
            <a:r>
              <a:rPr lang="en-US" sz="1800" dirty="0" err="1">
                <a:hlinkClick r:id="rId10" tooltip="2010 United Nations Climate Change Conference"/>
              </a:rPr>
              <a:t>Cancún</a:t>
            </a:r>
            <a:r>
              <a:rPr lang="en-US" sz="1800" dirty="0">
                <a:hlinkClick r:id="rId10" tooltip="2010 United Nations Climate Change Conference"/>
              </a:rPr>
              <a:t> agreements</a:t>
            </a:r>
            <a:r>
              <a:rPr lang="en-US" sz="1800" dirty="0"/>
              <a:t> state that future global warming should be limited to below 2.0 °C (3.6 °F) relative to the pre-industrial level.</a:t>
            </a:r>
            <a:r>
              <a:rPr lang="en-US" sz="1800" baseline="30000" dirty="0">
                <a:hlinkClick r:id="rId11"/>
              </a:rPr>
              <a:t>[5]</a:t>
            </a:r>
            <a:r>
              <a:rPr lang="en-US" sz="1800" dirty="0"/>
              <a:t> The 20th COP took place in Peru in 2014.</a:t>
            </a:r>
            <a:r>
              <a:rPr lang="en-US" sz="1800" baseline="30000" dirty="0">
                <a:hlinkClick r:id="rId12"/>
              </a:rPr>
              <a:t>[6]</a:t>
            </a:r>
            <a:endParaRPr lang="en-US" sz="1800" dirty="0"/>
          </a:p>
          <a:p>
            <a:endParaRPr lang="en-AU" sz="1800" kern="1200" dirty="0">
              <a:solidFill>
                <a:schemeClr val="tx1"/>
              </a:solidFill>
              <a:effectLst/>
              <a:latin typeface="Arial" pitchFamily="34" charset="0"/>
              <a:ea typeface="+mn-ea"/>
              <a:cs typeface="Arial" pitchFamily="34" charset="0"/>
            </a:endParaRPr>
          </a:p>
          <a:p>
            <a:endParaRPr lang="en-AU" sz="1800" kern="1200" dirty="0">
              <a:solidFill>
                <a:schemeClr val="tx1"/>
              </a:solidFill>
              <a:effectLst/>
              <a:latin typeface="Arial" pitchFamily="34" charset="0"/>
              <a:ea typeface="+mn-ea"/>
              <a:cs typeface="Arial" pitchFamily="34" charset="0"/>
            </a:endParaRPr>
          </a:p>
          <a:p>
            <a:r>
              <a:rPr lang="en-AU" sz="1200" kern="1200" dirty="0">
                <a:solidFill>
                  <a:schemeClr val="tx1"/>
                </a:solidFill>
                <a:effectLst/>
                <a:latin typeface="Arial" charset="0"/>
                <a:ea typeface="MS PGothic" panose="020B0600070205080204" pitchFamily="34" charset="-128"/>
                <a:cs typeface="Arial" charset="0"/>
              </a:rPr>
              <a:t>A number of conditions were important to the successful development of the FCTC. Collin and colleagues described how coalitions of WHO member states, who are the core constituency of the FCTC – quickly formed. For example, at the 1999 World Health Assembly a record fifty member states took the floor to commit political and economic support for the proposed two-step process leading to negotiation of the FCTC (including the establishment of an Intergovernmental Negotiating Body (INB). The Johannesburg Declaration on the FCTC was adopted by twenty-one countries of the African Region in WHO in March 2001. This common front was widely perceived as a commitment to progressive control measures, in combination with calls for assistance in agricultural diversification (Collin et al. 2002). Drawing on </a:t>
            </a:r>
            <a:r>
              <a:rPr lang="en-AU" sz="1200" kern="1200" dirty="0" err="1">
                <a:solidFill>
                  <a:schemeClr val="tx1"/>
                </a:solidFill>
                <a:effectLst/>
                <a:latin typeface="Arial" charset="0"/>
                <a:ea typeface="MS PGothic" panose="020B0600070205080204" pitchFamily="34" charset="-128"/>
                <a:cs typeface="Arial" charset="0"/>
              </a:rPr>
              <a:t>Shiffman</a:t>
            </a:r>
            <a:r>
              <a:rPr lang="en-AU" sz="1200" kern="1200" dirty="0">
                <a:solidFill>
                  <a:schemeClr val="tx1"/>
                </a:solidFill>
                <a:effectLst/>
                <a:latin typeface="Arial" charset="0"/>
                <a:ea typeface="MS PGothic" panose="020B0600070205080204" pitchFamily="34" charset="-128"/>
                <a:cs typeface="Arial" charset="0"/>
              </a:rPr>
              <a:t>, who notes that coalitions are more likely to advance their issue into policy negotiations when they frame the problem and solutions in ways that resonate with the beliefs and ideologies of political decision-makers (</a:t>
            </a:r>
            <a:r>
              <a:rPr lang="en-AU" sz="1200" kern="1200" dirty="0" err="1">
                <a:solidFill>
                  <a:schemeClr val="tx1"/>
                </a:solidFill>
                <a:effectLst/>
                <a:latin typeface="Arial" charset="0"/>
                <a:ea typeface="MS PGothic" panose="020B0600070205080204" pitchFamily="34" charset="-128"/>
                <a:cs typeface="Arial" charset="0"/>
              </a:rPr>
              <a:t>Shiffman</a:t>
            </a:r>
            <a:r>
              <a:rPr lang="en-AU" sz="1200" kern="1200" dirty="0">
                <a:solidFill>
                  <a:schemeClr val="tx1"/>
                </a:solidFill>
                <a:effectLst/>
                <a:latin typeface="Arial" charset="0"/>
                <a:ea typeface="MS PGothic" panose="020B0600070205080204" pitchFamily="34" charset="-128"/>
                <a:cs typeface="Arial" charset="0"/>
              </a:rPr>
              <a:t> 2009) – an important frame that was used consistently was tobacco as an ‘emergency’ public health issue requiring firmer action.</a:t>
            </a:r>
          </a:p>
          <a:p>
            <a:r>
              <a:rPr lang="en-AU" sz="1200" kern="1200" dirty="0">
                <a:solidFill>
                  <a:schemeClr val="tx1"/>
                </a:solidFill>
                <a:effectLst/>
                <a:latin typeface="Arial" charset="0"/>
                <a:ea typeface="MS PGothic" panose="020B0600070205080204" pitchFamily="34" charset="-128"/>
                <a:cs typeface="Arial" charset="0"/>
              </a:rPr>
              <a:t>NGOs were important actors in the successful negotiations of the FCTC, engaging in formal and informal ways. WHO held public hearings as a way to encourage the participation of non-state actors and provide a mechanism for interested groups to register their views before the start of negotiations. Over 500 written submissions were received, and 144 organisations provided testimony during the two-day hearings, including well-established public health non-government organizations, activist networks, academics, as well as tobacco companies. Informally, NGOs utilized strategies to educate, mobilize, and engage supporters. They organised seminars and preparing briefings for government delegates on technical aspects of the proposed treaty. NGOs were effective lobbyists, holding policy discussions with governments, letter-writing to delegates and heads of state, advocacy campaigns, press conferences before, during and after the negotiation meetings, and the publication of reports into tobacco industry practices. The power of NGOs and health activists increased when the Framework Convention Alliance was formed. Comprising over sixty NGOs, the Alliance was created to improve communication between those groups already engaged in the FCTC process and to help reach smaller NGOs in developing countries.</a:t>
            </a:r>
          </a:p>
        </p:txBody>
      </p:sp>
    </p:spTree>
    <p:extLst>
      <p:ext uri="{BB962C8B-B14F-4D97-AF65-F5344CB8AC3E}">
        <p14:creationId xmlns:p14="http://schemas.microsoft.com/office/powerpoint/2010/main" val="344636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A5C92E3-67B9-42F3-85B0-3CD11393E582}" type="slidenum">
              <a:rPr lang="en-US" smtClean="0">
                <a:latin typeface="Arial" pitchFamily="34" charset="0"/>
                <a:ea typeface="ＭＳ Ｐゴシック" pitchFamily="34" charset="-128"/>
              </a:rPr>
              <a:pPr/>
              <a:t>14</a:t>
            </a:fld>
            <a:endParaRPr lang="en-US">
              <a:latin typeface="Arial" pitchFamily="34" charset="0"/>
              <a:ea typeface="ＭＳ Ｐゴシック" pitchFamily="3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0" indent="0" eaLnBrk="1" hangingPunct="1"/>
            <a:r>
              <a:rPr lang="en-US" altLang="en-US" sz="1200" b="1" dirty="0"/>
              <a:t>Instrumental: </a:t>
            </a:r>
            <a:r>
              <a:rPr lang="en-US" altLang="en-US" sz="1200" dirty="0"/>
              <a:t>Because of their economic importance and through shared participation in elite networks, business leaders tend to have good access to and influence with political decision-makers. Capable of coordinating efforts globally.</a:t>
            </a:r>
          </a:p>
          <a:p>
            <a:pPr marL="0" indent="0" eaLnBrk="1" hangingPunct="1"/>
            <a:r>
              <a:rPr lang="en-US" altLang="en-US" sz="1200" b="1" dirty="0"/>
              <a:t>Structural: </a:t>
            </a:r>
            <a:r>
              <a:rPr lang="en-US" altLang="en-US" sz="1200" dirty="0"/>
              <a:t>Globalization enhances the power of TNCs because of an increasing ability to make transnational investment decisions, states must increasingly compete with one another to attract and retain capital.</a:t>
            </a:r>
          </a:p>
          <a:p>
            <a:pPr>
              <a:defRPr/>
            </a:pPr>
            <a:r>
              <a:rPr lang="en-AU" sz="1200" b="1" dirty="0"/>
              <a:t>Discursive Power </a:t>
            </a:r>
          </a:p>
          <a:p>
            <a:pPr>
              <a:buFontTx/>
              <a:buChar char="-"/>
              <a:defRPr/>
            </a:pPr>
            <a:r>
              <a:rPr lang="en-AU" sz="1200" dirty="0"/>
              <a:t>Power as a function of norms and ideas, the importance of shaping the narrative and its symbolism</a:t>
            </a:r>
          </a:p>
          <a:p>
            <a:pPr>
              <a:buFontTx/>
              <a:buChar char="-"/>
              <a:defRPr/>
            </a:pPr>
            <a:r>
              <a:rPr lang="en-AU" sz="1200" dirty="0"/>
              <a:t>Discursive power shapes perceptions and identities</a:t>
            </a:r>
          </a:p>
          <a:p>
            <a:pPr marL="171450" indent="-171450">
              <a:buFontTx/>
              <a:buChar char="-"/>
              <a:defRPr/>
            </a:pPr>
            <a:r>
              <a:rPr lang="en-AU" sz="1200" dirty="0"/>
              <a:t>The “third face of power’ (</a:t>
            </a:r>
            <a:r>
              <a:rPr lang="en-AU" sz="1200" dirty="0" err="1"/>
              <a:t>Lukes</a:t>
            </a:r>
            <a:r>
              <a:rPr lang="en-AU" sz="1200" dirty="0"/>
              <a:t>) – control over agendas and meaning-construction even in the absence of conflict</a:t>
            </a:r>
          </a:p>
          <a:p>
            <a:pPr marL="171450" indent="-171450">
              <a:buFontTx/>
              <a:buChar char="-"/>
              <a:defRPr/>
            </a:pPr>
            <a:endParaRPr lang="en-AU" altLang="en-US" sz="1200" dirty="0"/>
          </a:p>
          <a:p>
            <a:pPr marL="171450" indent="-171450">
              <a:buFontTx/>
              <a:buChar char="-"/>
              <a:defRPr/>
            </a:pPr>
            <a:endParaRPr lang="en-AU" altLang="en-US" sz="1200" dirty="0"/>
          </a:p>
          <a:p>
            <a:r>
              <a:rPr lang="en-AU" altLang="en-US" sz="1200" dirty="0"/>
              <a:t>While the discursive power of industry is considerable, social movements can also invoke discursive power</a:t>
            </a:r>
          </a:p>
          <a:p>
            <a:r>
              <a:rPr lang="en-AU" altLang="en-US" sz="1200" dirty="0"/>
              <a:t>The industry has not succeeded in keeping climate change off the political agenda</a:t>
            </a:r>
          </a:p>
          <a:p>
            <a:r>
              <a:rPr lang="en-AU" altLang="en-US" sz="1200" dirty="0"/>
              <a:t>However it has sown sufficient disinformation and doubt as to slow or stall effective action</a:t>
            </a:r>
          </a:p>
          <a:p>
            <a:r>
              <a:rPr lang="en-AU" altLang="en-US" sz="1200" dirty="0"/>
              <a:t>Whether the discursive power of the divestment movement and others will be sufficient to overcome that of the fossil fuel industry is an open question</a:t>
            </a:r>
          </a:p>
          <a:p>
            <a:r>
              <a:rPr lang="en-AU" altLang="en-US" sz="1200" dirty="0"/>
              <a:t>NGOs are trusted, business isn’t (but </a:t>
            </a:r>
            <a:r>
              <a:rPr lang="en-AU" altLang="en-US" sz="1200" dirty="0" err="1"/>
              <a:t>cf</a:t>
            </a:r>
            <a:r>
              <a:rPr lang="en-AU" altLang="en-US" sz="1200" dirty="0"/>
              <a:t> the influence of political elites)</a:t>
            </a:r>
          </a:p>
          <a:p>
            <a:pPr marL="0" indent="0">
              <a:buFontTx/>
              <a:buNone/>
              <a:defRPr/>
            </a:pPr>
            <a:endParaRPr lang="en-US" altLang="en-US" sz="1200" dirty="0"/>
          </a:p>
          <a:p>
            <a:endParaRPr lang="en-AU" sz="1200" dirty="0"/>
          </a:p>
        </p:txBody>
      </p:sp>
    </p:spTree>
    <p:extLst>
      <p:ext uri="{BB962C8B-B14F-4D97-AF65-F5344CB8AC3E}">
        <p14:creationId xmlns:p14="http://schemas.microsoft.com/office/powerpoint/2010/main" val="330178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Following the introduction of Mexico’s 1-peso-per-liter sugary beverage tax in 2013, sales fell by 5.5% in the first year and 9.7% in the second year (compared to pre-tax sales figures), with the largest declines among low-socio-economic populations.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Networked civil societies, including non-government organizations and more informal social movements bound by a common interest, play important roles in governance. They raise awareness, give voice to politically </a:t>
            </a:r>
            <a:r>
              <a:rPr lang="en-US" sz="1200" kern="1200" dirty="0" err="1">
                <a:solidFill>
                  <a:schemeClr val="tx1"/>
                </a:solidFill>
                <a:effectLst/>
                <a:latin typeface="+mn-lt"/>
                <a:ea typeface="+mn-ea"/>
                <a:cs typeface="+mn-cs"/>
              </a:rPr>
              <a:t>marginalised</a:t>
            </a:r>
            <a:r>
              <a:rPr lang="en-US" sz="1200" kern="1200" dirty="0">
                <a:solidFill>
                  <a:schemeClr val="tx1"/>
                </a:solidFill>
                <a:effectLst/>
                <a:latin typeface="+mn-lt"/>
                <a:ea typeface="+mn-ea"/>
                <a:cs typeface="+mn-cs"/>
              </a:rPr>
              <a:t> population groups, and often act as a powerful social accountability mechanisms (e.g. by monitoring and ‘naming and shaming’ governments and industry when failing to meet commitments). Crucially, the effectiveness of civil society is enhanced in the context of governance arrangements that incorporate transparent and inclusive decision-making processes.</a:t>
            </a:r>
          </a:p>
          <a:p>
            <a:r>
              <a:rPr lang="en-IN" sz="1200" kern="1200" dirty="0">
                <a:solidFill>
                  <a:schemeClr val="tx1"/>
                </a:solidFill>
                <a:effectLst/>
                <a:latin typeface="+mn-lt"/>
                <a:ea typeface="+mn-ea"/>
                <a:cs typeface="+mn-cs"/>
              </a:rPr>
              <a:t>Mexico provides an example of networked governance, where collective civil society action resulted in the introduction of a national tax on sugar sweetened beverages. The Alliance for Healthy Food, a consortium of civil associations, social organizations and professionals concerned about the epidemic of overweight and obesity in Mexico, played a key role in mobilizing government commitment to implement a tax on sugar sweetened beverages in 2014. The Alliance launched a multi-pronged communications campaign to raise public awareness of the risks of sugary soft drinks, engaged directly with congress members, and entered into dialogue with the Ministry of Finance. This coincided with an opening policy window as Mexico’s health minister, and a newly elected President and legislature supported the tax within a broader fiscal reform agenda [Ref]</a:t>
            </a:r>
            <a:r>
              <a:rPr lang="en-US" sz="1200"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Donaldson, E (2017) Advocating for sugar-sweetened beverage taxation: a case study of Mexico. Johns Hopkins Bloomberg School of Public Health. Baltimore.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AU" sz="1200" kern="1200" dirty="0">
                <a:solidFill>
                  <a:schemeClr val="tx1"/>
                </a:solidFill>
                <a:effectLst/>
                <a:latin typeface="Arial" charset="0"/>
                <a:ea typeface="MS PGothic" panose="020B0600070205080204" pitchFamily="34" charset="-128"/>
                <a:cs typeface="Arial" charset="0"/>
              </a:rPr>
              <a:t>encouragingly, coalition building and articulation of a shared goal has started among nutrition NGOs and some governments in relation to restrictions on marketing of food to children; nutrition labelling, and fiscal and pricing policy. For example, in Mexico an active civil society network, worked together with a receptive government and policy advocate in the health minister to generate wide support for the successful introduction of a national level soda tax (a tax on sugar-sweetened beverages). While this is still a market-based solution, and thus an incremental regulatory fix, to the extent that it reduces consumption of harmful products it is a step in the right direction (</a:t>
            </a:r>
            <a:r>
              <a:rPr lang="en-AU" sz="1200" kern="1200" dirty="0" err="1">
                <a:solidFill>
                  <a:schemeClr val="tx1"/>
                </a:solidFill>
                <a:effectLst/>
                <a:latin typeface="Arial" charset="0"/>
                <a:ea typeface="MS PGothic" panose="020B0600070205080204" pitchFamily="34" charset="-128"/>
                <a:cs typeface="Arial" charset="0"/>
              </a:rPr>
              <a:t>Moscetti</a:t>
            </a:r>
            <a:r>
              <a:rPr lang="en-AU" sz="1200" kern="1200" dirty="0">
                <a:solidFill>
                  <a:schemeClr val="tx1"/>
                </a:solidFill>
                <a:effectLst/>
                <a:latin typeface="Arial" charset="0"/>
                <a:ea typeface="MS PGothic" panose="020B0600070205080204" pitchFamily="34" charset="-128"/>
                <a:cs typeface="Arial" charset="0"/>
              </a:rPr>
              <a:t> and Taylor 2015). In this instance, funding provided by Bloomberg Philanthropies enabled the civil society networks to pursue a powerfully framed pro-tax media campaign, highlighting the potential role for global nutrition actors at the local level (</a:t>
            </a:r>
            <a:r>
              <a:rPr lang="en-AU" sz="1200" kern="1200" dirty="0" err="1">
                <a:solidFill>
                  <a:schemeClr val="tx1"/>
                </a:solidFill>
                <a:effectLst/>
                <a:latin typeface="Arial" charset="0"/>
                <a:ea typeface="MS PGothic" panose="020B0600070205080204" pitchFamily="34" charset="-128"/>
                <a:cs typeface="Arial" charset="0"/>
              </a:rPr>
              <a:t>Batis</a:t>
            </a:r>
            <a:r>
              <a:rPr lang="en-AU" sz="1200" kern="1200" dirty="0">
                <a:solidFill>
                  <a:schemeClr val="tx1"/>
                </a:solidFill>
                <a:effectLst/>
                <a:latin typeface="Arial" charset="0"/>
                <a:ea typeface="MS PGothic" panose="020B0600070205080204" pitchFamily="34" charset="-128"/>
                <a:cs typeface="Arial" charset="0"/>
              </a:rPr>
              <a:t> et al. 2016).  The same networked strategy has been successful in passing soda taxes in seven local jurisdictions in the US (</a:t>
            </a:r>
            <a:r>
              <a:rPr lang="en-AU" sz="1200" kern="1200" dirty="0" err="1">
                <a:solidFill>
                  <a:schemeClr val="tx1"/>
                </a:solidFill>
                <a:effectLst/>
                <a:latin typeface="Arial" charset="0"/>
                <a:ea typeface="MS PGothic" panose="020B0600070205080204" pitchFamily="34" charset="-128"/>
                <a:cs typeface="Arial" charset="0"/>
              </a:rPr>
              <a:t>Falbe</a:t>
            </a:r>
            <a:r>
              <a:rPr lang="en-AU" sz="1200" kern="1200" dirty="0">
                <a:solidFill>
                  <a:schemeClr val="tx1"/>
                </a:solidFill>
                <a:effectLst/>
                <a:latin typeface="Arial" charset="0"/>
                <a:ea typeface="MS PGothic" panose="020B0600070205080204" pitchFamily="34" charset="-128"/>
                <a:cs typeface="Arial" charset="0"/>
              </a:rPr>
              <a:t> et al. 2016, Paarlberg et al. 2017). </a:t>
            </a:r>
          </a:p>
          <a:p>
            <a:r>
              <a:rPr lang="en-US" sz="1200" kern="1200" dirty="0">
                <a:solidFill>
                  <a:schemeClr val="tx1"/>
                </a:solidFill>
                <a:effectLst/>
                <a:latin typeface="Arial" charset="0"/>
                <a:ea typeface="MS PGothic" panose="020B0600070205080204" pitchFamily="34" charset="-128"/>
                <a:cs typeface="Arial" charset="0"/>
              </a:rPr>
              <a:t>While these soda tax successes may seem like a drop in the ocean, they are a start. The global nutrition and health community can build on these and learn </a:t>
            </a:r>
            <a:r>
              <a:rPr lang="en-AU" sz="1200" kern="1200" dirty="0">
                <a:solidFill>
                  <a:schemeClr val="tx1"/>
                </a:solidFill>
                <a:effectLst/>
                <a:latin typeface="Arial" charset="0"/>
                <a:ea typeface="MS PGothic" panose="020B0600070205080204" pitchFamily="34" charset="-128"/>
                <a:cs typeface="Arial" charset="0"/>
              </a:rPr>
              <a:t>salient lessons from other policy areas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6D184B-E97F-41DD-B2E2-78BC2F40B479}" type="slidenum">
              <a:rPr lang="en-US" smtClean="0"/>
              <a:t>15</a:t>
            </a:fld>
            <a:endParaRPr lang="en-US"/>
          </a:p>
        </p:txBody>
      </p:sp>
    </p:spTree>
    <p:extLst>
      <p:ext uri="{BB962C8B-B14F-4D97-AF65-F5344CB8AC3E}">
        <p14:creationId xmlns:p14="http://schemas.microsoft.com/office/powerpoint/2010/main" val="3270512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652963"/>
            <a:ext cx="9144000" cy="2205037"/>
          </a:xfrm>
          <a:prstGeom prst="rect">
            <a:avLst/>
          </a:prstGeom>
          <a:solidFill>
            <a:srgbClr val="94B0B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 name="Rectangle 8"/>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Arial" charset="0"/>
              <a:ea typeface="ＭＳ Ｐゴシック" charset="0"/>
            </a:endParaRPr>
          </a:p>
        </p:txBody>
      </p:sp>
      <p:pic>
        <p:nvPicPr>
          <p:cNvPr id="6" name="Picture 9" descr="ANU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3" descr="RegNet-Horizontal-new-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0"/>
            <a:ext cx="1951037"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subTitle" idx="1"/>
          </p:nvPr>
        </p:nvSpPr>
        <p:spPr>
          <a:xfrm>
            <a:off x="468313" y="4652963"/>
            <a:ext cx="8280400" cy="519112"/>
          </a:xfrm>
        </p:spPr>
        <p:txBody>
          <a:bodyPr>
            <a:spAutoFit/>
          </a:bodyPr>
          <a:lstStyle>
            <a:lvl1pPr marL="0" indent="0">
              <a:buFontTx/>
              <a:buNone/>
              <a:defRPr sz="2800"/>
            </a:lvl1pPr>
          </a:lstStyle>
          <a:p>
            <a:pPr lvl="0"/>
            <a:r>
              <a:rPr lang="en-AU" noProof="0"/>
              <a:t>Click to edit Master subtitle style</a:t>
            </a:r>
          </a:p>
        </p:txBody>
      </p:sp>
      <p:sp>
        <p:nvSpPr>
          <p:cNvPr id="8195" name="Rectangle 3"/>
          <p:cNvSpPr>
            <a:spLocks noGrp="1" noChangeArrowheads="1"/>
          </p:cNvSpPr>
          <p:nvPr>
            <p:ph type="ctrTitle"/>
          </p:nvPr>
        </p:nvSpPr>
        <p:spPr>
          <a:xfrm>
            <a:off x="468313" y="1919288"/>
            <a:ext cx="8207375" cy="641350"/>
          </a:xfrm>
        </p:spPr>
        <p:txBody>
          <a:bodyPr>
            <a:spAutoFit/>
          </a:bodyPr>
          <a:lstStyle>
            <a:lvl1pPr>
              <a:defRPr>
                <a:solidFill>
                  <a:schemeClr val="tx1"/>
                </a:solidFill>
              </a:defRPr>
            </a:lvl1pPr>
          </a:lstStyle>
          <a:p>
            <a:pPr lvl="0"/>
            <a:r>
              <a:rPr lang="en-AU" noProof="0"/>
              <a:t>Click to edit Master title style</a:t>
            </a:r>
          </a:p>
        </p:txBody>
      </p:sp>
      <p:sp>
        <p:nvSpPr>
          <p:cNvPr id="8" name="Rectangle 5"/>
          <p:cNvSpPr>
            <a:spLocks noGrp="1" noChangeArrowheads="1"/>
          </p:cNvSpPr>
          <p:nvPr>
            <p:ph type="dt" sz="half" idx="10"/>
          </p:nvPr>
        </p:nvSpPr>
        <p:spPr>
          <a:xfrm>
            <a:off x="457200" y="6245225"/>
            <a:ext cx="2133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lgn="l">
              <a:defRPr/>
            </a:lvl1pPr>
          </a:lstStyle>
          <a:p>
            <a:pPr>
              <a:defRPr/>
            </a:pPr>
            <a:endParaRPr lang="en-AU"/>
          </a:p>
        </p:txBody>
      </p:sp>
      <p:sp>
        <p:nvSpPr>
          <p:cNvPr id="9" name="Rectangle 6"/>
          <p:cNvSpPr>
            <a:spLocks noGrp="1" noChangeArrowheads="1"/>
          </p:cNvSpPr>
          <p:nvPr>
            <p:ph type="ftr" sz="quarter" idx="11"/>
          </p:nvPr>
        </p:nvSpPr>
        <p:spPr>
          <a:xfrm>
            <a:off x="3124200" y="6245225"/>
            <a:ext cx="2895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lgn="ctr">
              <a:defRPr/>
            </a:lvl1pPr>
          </a:lstStyle>
          <a:p>
            <a:pPr>
              <a:defRPr/>
            </a:pPr>
            <a:r>
              <a:rPr lang="en-AU"/>
              <a:t>Footer text goes in here</a:t>
            </a:r>
          </a:p>
        </p:txBody>
      </p:sp>
      <p:sp>
        <p:nvSpPr>
          <p:cNvPr id="10" name="Rectangle 7"/>
          <p:cNvSpPr>
            <a:spLocks noGrp="1" noChangeArrowheads="1"/>
          </p:cNvSpPr>
          <p:nvPr>
            <p:ph type="sldNum" sz="quarter" idx="12"/>
          </p:nvPr>
        </p:nvSpPr>
        <p:spPr>
          <a:xfrm>
            <a:off x="6553200" y="6245225"/>
            <a:ext cx="2133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CF8841BB-CB2D-4698-AB87-7D8D10D6D78C}" type="slidenum">
              <a:rPr lang="en-AU" altLang="en-US"/>
              <a:pPr/>
              <a:t>‹#›</a:t>
            </a:fld>
            <a:endParaRPr lang="en-AU" altLang="en-US"/>
          </a:p>
        </p:txBody>
      </p:sp>
    </p:spTree>
    <p:extLst>
      <p:ext uri="{BB962C8B-B14F-4D97-AF65-F5344CB8AC3E}">
        <p14:creationId xmlns:p14="http://schemas.microsoft.com/office/powerpoint/2010/main" val="313519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5FAB9D4E-9B12-49B9-8440-9BC26E1FF2D6}" type="slidenum">
              <a:rPr lang="en-AU" altLang="en-US"/>
              <a:pPr/>
              <a:t>‹#›</a:t>
            </a:fld>
            <a:endParaRPr lang="en-AU" altLang="en-US"/>
          </a:p>
        </p:txBody>
      </p:sp>
    </p:spTree>
    <p:extLst>
      <p:ext uri="{BB962C8B-B14F-4D97-AF65-F5344CB8AC3E}">
        <p14:creationId xmlns:p14="http://schemas.microsoft.com/office/powerpoint/2010/main" val="395390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65175"/>
            <a:ext cx="2058988" cy="5360988"/>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765175"/>
            <a:ext cx="6029325" cy="5360988"/>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DEEC24B1-DC19-4C60-A91F-F5BBA1605055}" type="slidenum">
              <a:rPr lang="en-AU" altLang="en-US"/>
              <a:pPr/>
              <a:t>‹#›</a:t>
            </a:fld>
            <a:endParaRPr lang="en-AU" altLang="en-US"/>
          </a:p>
        </p:txBody>
      </p:sp>
    </p:spTree>
    <p:extLst>
      <p:ext uri="{BB962C8B-B14F-4D97-AF65-F5344CB8AC3E}">
        <p14:creationId xmlns:p14="http://schemas.microsoft.com/office/powerpoint/2010/main" val="909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1"/>
            <a:ext cx="6096000" cy="762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Footer Placeholder 3"/>
          <p:cNvSpPr>
            <a:spLocks noGrp="1"/>
          </p:cNvSpPr>
          <p:nvPr>
            <p:ph type="ftr" sz="quarter" idx="10"/>
          </p:nvPr>
        </p:nvSpPr>
        <p:spPr>
          <a:xfrm>
            <a:off x="3124200" y="6477000"/>
            <a:ext cx="2895600" cy="228600"/>
          </a:xfrm>
        </p:spPr>
        <p:txBody>
          <a:bodyPr/>
          <a:lstStyle>
            <a:lvl1pPr>
              <a:defRPr/>
            </a:lvl1pPr>
          </a:lstStyle>
          <a:p>
            <a:r>
              <a:rPr lang="en-US"/>
              <a:t>Footer text goes in here</a:t>
            </a:r>
          </a:p>
        </p:txBody>
      </p:sp>
      <p:sp>
        <p:nvSpPr>
          <p:cNvPr id="5" name="Slide Number Placeholder 4"/>
          <p:cNvSpPr>
            <a:spLocks noGrp="1"/>
          </p:cNvSpPr>
          <p:nvPr>
            <p:ph type="sldNum" sz="quarter" idx="11"/>
          </p:nvPr>
        </p:nvSpPr>
        <p:spPr>
          <a:xfrm>
            <a:off x="7010400" y="6477000"/>
            <a:ext cx="1905000" cy="228600"/>
          </a:xfrm>
        </p:spPr>
        <p:txBody>
          <a:bodyPr/>
          <a:lstStyle>
            <a:lvl1pPr>
              <a:defRPr/>
            </a:lvl1pPr>
          </a:lstStyle>
          <a:p>
            <a:fld id="{E9F10C79-147B-4E8C-96A4-14995658ED92}" type="slidenum">
              <a:rPr lang="en-US"/>
              <a:pPr/>
              <a:t>‹#›</a:t>
            </a:fld>
            <a:endParaRPr lang="en-US">
              <a:solidFill>
                <a:schemeClr val="tx1"/>
              </a:solidFill>
              <a:latin typeface="Times" pitchFamily="18" charset="0"/>
            </a:endParaRPr>
          </a:p>
        </p:txBody>
      </p:sp>
    </p:spTree>
    <p:extLst>
      <p:ext uri="{BB962C8B-B14F-4D97-AF65-F5344CB8AC3E}">
        <p14:creationId xmlns:p14="http://schemas.microsoft.com/office/powerpoint/2010/main" val="77741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RegNet-Horizontal-new-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588" y="0"/>
            <a:ext cx="1951037"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AU"/>
          </a:p>
        </p:txBody>
      </p:sp>
      <p:sp>
        <p:nvSpPr>
          <p:cNvPr id="6" name="Footer Placeholder 4"/>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r>
              <a:rPr lang="en-AU"/>
              <a:t>Footer text goes in here</a:t>
            </a:r>
          </a:p>
        </p:txBody>
      </p:sp>
      <p:sp>
        <p:nvSpPr>
          <p:cNvPr id="7"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5EB0B903-D326-4958-8511-CB2CF1F0DD02}" type="slidenum">
              <a:rPr lang="en-AU" altLang="en-US"/>
              <a:pPr/>
              <a:t>‹#›</a:t>
            </a:fld>
            <a:endParaRPr lang="en-AU" altLang="en-US"/>
          </a:p>
        </p:txBody>
      </p:sp>
    </p:spTree>
    <p:extLst>
      <p:ext uri="{BB962C8B-B14F-4D97-AF65-F5344CB8AC3E}">
        <p14:creationId xmlns:p14="http://schemas.microsoft.com/office/powerpoint/2010/main" val="132545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6" name="Rectangle 6"/>
          <p:cNvSpPr>
            <a:spLocks noGrp="1" noChangeArrowheads="1"/>
          </p:cNvSpPr>
          <p:nvPr>
            <p:ph type="sldNum" sz="quarter" idx="12"/>
          </p:nvPr>
        </p:nvSpPr>
        <p:spPr>
          <a:ln/>
        </p:spPr>
        <p:txBody>
          <a:bodyPr/>
          <a:lstStyle>
            <a:lvl1pPr>
              <a:defRPr/>
            </a:lvl1pPr>
          </a:lstStyle>
          <a:p>
            <a:fld id="{D1CECF4E-7AD4-4D29-A59A-785C28098C73}" type="slidenum">
              <a:rPr lang="en-AU" altLang="en-US"/>
              <a:pPr/>
              <a:t>‹#›</a:t>
            </a:fld>
            <a:endParaRPr lang="en-AU" altLang="en-US"/>
          </a:p>
        </p:txBody>
      </p:sp>
    </p:spTree>
    <p:extLst>
      <p:ext uri="{BB962C8B-B14F-4D97-AF65-F5344CB8AC3E}">
        <p14:creationId xmlns:p14="http://schemas.microsoft.com/office/powerpoint/2010/main" val="244405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6A58A84A-7742-4170-80CF-7BF2AC9F1B72}" type="slidenum">
              <a:rPr lang="en-AU" altLang="en-US"/>
              <a:pPr/>
              <a:t>‹#›</a:t>
            </a:fld>
            <a:endParaRPr lang="en-AU" altLang="en-US"/>
          </a:p>
        </p:txBody>
      </p:sp>
    </p:spTree>
    <p:extLst>
      <p:ext uri="{BB962C8B-B14F-4D97-AF65-F5344CB8AC3E}">
        <p14:creationId xmlns:p14="http://schemas.microsoft.com/office/powerpoint/2010/main" val="245510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9" name="Rectangle 6"/>
          <p:cNvSpPr>
            <a:spLocks noGrp="1" noChangeArrowheads="1"/>
          </p:cNvSpPr>
          <p:nvPr>
            <p:ph type="sldNum" sz="quarter" idx="12"/>
          </p:nvPr>
        </p:nvSpPr>
        <p:spPr>
          <a:ln/>
        </p:spPr>
        <p:txBody>
          <a:bodyPr/>
          <a:lstStyle>
            <a:lvl1pPr>
              <a:defRPr/>
            </a:lvl1pPr>
          </a:lstStyle>
          <a:p>
            <a:fld id="{3CE137C8-09E4-4C29-9417-68E3A08012C9}" type="slidenum">
              <a:rPr lang="en-AU" altLang="en-US"/>
              <a:pPr/>
              <a:t>‹#›</a:t>
            </a:fld>
            <a:endParaRPr lang="en-AU" altLang="en-US"/>
          </a:p>
        </p:txBody>
      </p:sp>
    </p:spTree>
    <p:extLst>
      <p:ext uri="{BB962C8B-B14F-4D97-AF65-F5344CB8AC3E}">
        <p14:creationId xmlns:p14="http://schemas.microsoft.com/office/powerpoint/2010/main" val="37204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5" name="Rectangle 6"/>
          <p:cNvSpPr>
            <a:spLocks noGrp="1" noChangeArrowheads="1"/>
          </p:cNvSpPr>
          <p:nvPr>
            <p:ph type="sldNum" sz="quarter" idx="12"/>
          </p:nvPr>
        </p:nvSpPr>
        <p:spPr>
          <a:ln/>
        </p:spPr>
        <p:txBody>
          <a:bodyPr/>
          <a:lstStyle>
            <a:lvl1pPr>
              <a:defRPr/>
            </a:lvl1pPr>
          </a:lstStyle>
          <a:p>
            <a:fld id="{72133E7B-D270-4547-A286-81FC79DD9860}" type="slidenum">
              <a:rPr lang="en-AU" altLang="en-US"/>
              <a:pPr/>
              <a:t>‹#›</a:t>
            </a:fld>
            <a:endParaRPr lang="en-AU" altLang="en-US"/>
          </a:p>
        </p:txBody>
      </p:sp>
    </p:spTree>
    <p:extLst>
      <p:ext uri="{BB962C8B-B14F-4D97-AF65-F5344CB8AC3E}">
        <p14:creationId xmlns:p14="http://schemas.microsoft.com/office/powerpoint/2010/main" val="410778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4" name="Rectangle 6"/>
          <p:cNvSpPr>
            <a:spLocks noGrp="1" noChangeArrowheads="1"/>
          </p:cNvSpPr>
          <p:nvPr>
            <p:ph type="sldNum" sz="quarter" idx="12"/>
          </p:nvPr>
        </p:nvSpPr>
        <p:spPr>
          <a:ln/>
        </p:spPr>
        <p:txBody>
          <a:bodyPr/>
          <a:lstStyle>
            <a:lvl1pPr>
              <a:defRPr/>
            </a:lvl1pPr>
          </a:lstStyle>
          <a:p>
            <a:fld id="{BFA70101-BC7D-4715-936B-B3B11CE0AB82}" type="slidenum">
              <a:rPr lang="en-AU" altLang="en-US"/>
              <a:pPr/>
              <a:t>‹#›</a:t>
            </a:fld>
            <a:endParaRPr lang="en-AU" altLang="en-US"/>
          </a:p>
        </p:txBody>
      </p:sp>
    </p:spTree>
    <p:extLst>
      <p:ext uri="{BB962C8B-B14F-4D97-AF65-F5344CB8AC3E}">
        <p14:creationId xmlns:p14="http://schemas.microsoft.com/office/powerpoint/2010/main" val="142549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220C3C2E-A47E-491B-A9E9-D633A720F45A}" type="slidenum">
              <a:rPr lang="en-AU" altLang="en-US"/>
              <a:pPr/>
              <a:t>‹#›</a:t>
            </a:fld>
            <a:endParaRPr lang="en-AU" altLang="en-US"/>
          </a:p>
        </p:txBody>
      </p:sp>
    </p:spTree>
    <p:extLst>
      <p:ext uri="{BB962C8B-B14F-4D97-AF65-F5344CB8AC3E}">
        <p14:creationId xmlns:p14="http://schemas.microsoft.com/office/powerpoint/2010/main" val="388341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r>
              <a:rPr lang="en-AU"/>
              <a:t>Footer text goes in here</a:t>
            </a:r>
          </a:p>
        </p:txBody>
      </p:sp>
      <p:sp>
        <p:nvSpPr>
          <p:cNvPr id="7" name="Rectangle 6"/>
          <p:cNvSpPr>
            <a:spLocks noGrp="1" noChangeArrowheads="1"/>
          </p:cNvSpPr>
          <p:nvPr>
            <p:ph type="sldNum" sz="quarter" idx="12"/>
          </p:nvPr>
        </p:nvSpPr>
        <p:spPr>
          <a:ln/>
        </p:spPr>
        <p:txBody>
          <a:bodyPr/>
          <a:lstStyle>
            <a:lvl1pPr>
              <a:defRPr/>
            </a:lvl1pPr>
          </a:lstStyle>
          <a:p>
            <a:fld id="{0BE8C132-C2C6-40F3-8D4A-EB327AA83E25}" type="slidenum">
              <a:rPr lang="en-AU" altLang="en-US"/>
              <a:pPr/>
              <a:t>‹#›</a:t>
            </a:fld>
            <a:endParaRPr lang="en-AU" altLang="en-US"/>
          </a:p>
        </p:txBody>
      </p:sp>
    </p:spTree>
    <p:extLst>
      <p:ext uri="{BB962C8B-B14F-4D97-AF65-F5344CB8AC3E}">
        <p14:creationId xmlns:p14="http://schemas.microsoft.com/office/powerpoint/2010/main" val="111762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597650"/>
            <a:ext cx="9144000" cy="260350"/>
          </a:xfrm>
          <a:prstGeom prst="rect">
            <a:avLst/>
          </a:prstGeom>
          <a:solidFill>
            <a:srgbClr val="94B0BE"/>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6" name="Rectangle 2"/>
          <p:cNvSpPr>
            <a:spLocks noGrp="1" noChangeArrowheads="1"/>
          </p:cNvSpPr>
          <p:nvPr>
            <p:ph type="title"/>
          </p:nvPr>
        </p:nvSpPr>
        <p:spPr bwMode="auto">
          <a:xfrm>
            <a:off x="468313" y="765175"/>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5724525" y="6597650"/>
            <a:ext cx="2133600"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Arial" charset="0"/>
              </a:defRPr>
            </a:lvl1pPr>
          </a:lstStyle>
          <a:p>
            <a:pPr>
              <a:defRPr/>
            </a:pPr>
            <a:endParaRPr lang="en-AU"/>
          </a:p>
        </p:txBody>
      </p:sp>
      <p:sp>
        <p:nvSpPr>
          <p:cNvPr id="1029" name="Rectangle 5"/>
          <p:cNvSpPr>
            <a:spLocks noGrp="1" noChangeArrowheads="1"/>
          </p:cNvSpPr>
          <p:nvPr>
            <p:ph type="ftr" sz="quarter" idx="3"/>
          </p:nvPr>
        </p:nvSpPr>
        <p:spPr bwMode="auto">
          <a:xfrm>
            <a:off x="395288" y="6597650"/>
            <a:ext cx="5040312"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Arial" charset="0"/>
              </a:defRPr>
            </a:lvl1pPr>
          </a:lstStyle>
          <a:p>
            <a:pPr>
              <a:defRPr/>
            </a:pPr>
            <a:r>
              <a:rPr lang="en-AU"/>
              <a:t>Footer text goes in here</a:t>
            </a:r>
          </a:p>
        </p:txBody>
      </p:sp>
      <p:sp>
        <p:nvSpPr>
          <p:cNvPr id="1030" name="Rectangle 6"/>
          <p:cNvSpPr>
            <a:spLocks noGrp="1" noChangeArrowheads="1"/>
          </p:cNvSpPr>
          <p:nvPr>
            <p:ph type="sldNum" sz="quarter" idx="4"/>
          </p:nvPr>
        </p:nvSpPr>
        <p:spPr bwMode="auto">
          <a:xfrm>
            <a:off x="8101013" y="6597650"/>
            <a:ext cx="585787"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1425ECE-F92C-472C-9A22-CD47D255A709}" type="slidenum">
              <a:rPr lang="en-AU" altLang="en-US"/>
              <a:pPr/>
              <a:t>‹#›</a:t>
            </a:fld>
            <a:endParaRPr lang="en-AU" altLang="en-US"/>
          </a:p>
        </p:txBody>
      </p:sp>
      <p:sp>
        <p:nvSpPr>
          <p:cNvPr id="1031" name="Rectangle 7"/>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Arial" charset="0"/>
              <a:ea typeface="ＭＳ Ｐゴシック" charset="0"/>
            </a:endParaRPr>
          </a:p>
        </p:txBody>
      </p:sp>
      <p:pic>
        <p:nvPicPr>
          <p:cNvPr id="1033" name="Picture 9" descr="ANU_LOGO_WHI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9" descr="RegNet-Horizontal-new-white.eps"/>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732588" y="0"/>
            <a:ext cx="1951037"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5" r:id="rId12"/>
  </p:sldLayoutIdLst>
  <p:hf hdr="0" ftr="0" dt="0"/>
  <p:txStyles>
    <p:titleStyle>
      <a:lvl1pPr algn="l" rtl="0" eaLnBrk="0" fontAlgn="base" hangingPunct="0">
        <a:spcBef>
          <a:spcPct val="0"/>
        </a:spcBef>
        <a:spcAft>
          <a:spcPct val="0"/>
        </a:spcAft>
        <a:defRPr sz="3600">
          <a:solidFill>
            <a:srgbClr val="527688"/>
          </a:solidFill>
          <a:latin typeface="+mj-lt"/>
          <a:ea typeface="MS PGothic" panose="020B0600070205080204" pitchFamily="34" charset="-128"/>
          <a:cs typeface="+mj-cs"/>
        </a:defRPr>
      </a:lvl1pPr>
      <a:lvl2pPr algn="l" rtl="0" eaLnBrk="0" fontAlgn="base" hangingPunct="0">
        <a:spcBef>
          <a:spcPct val="0"/>
        </a:spcBef>
        <a:spcAft>
          <a:spcPct val="0"/>
        </a:spcAft>
        <a:defRPr sz="3600">
          <a:solidFill>
            <a:srgbClr val="527688"/>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600">
          <a:solidFill>
            <a:srgbClr val="527688"/>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600">
          <a:solidFill>
            <a:srgbClr val="527688"/>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600">
          <a:solidFill>
            <a:srgbClr val="527688"/>
          </a:solidFill>
          <a:latin typeface="Arial" charset="0"/>
          <a:ea typeface="MS PGothic" panose="020B0600070205080204" pitchFamily="34" charset="-128"/>
          <a:cs typeface="Arial" charset="0"/>
        </a:defRPr>
      </a:lvl5pPr>
      <a:lvl6pPr marL="457200" algn="l" rtl="0" fontAlgn="base">
        <a:spcBef>
          <a:spcPct val="0"/>
        </a:spcBef>
        <a:spcAft>
          <a:spcPct val="0"/>
        </a:spcAft>
        <a:defRPr sz="3600">
          <a:solidFill>
            <a:srgbClr val="527688"/>
          </a:solidFill>
          <a:latin typeface="Arial" charset="0"/>
          <a:ea typeface="ＭＳ Ｐゴシック" charset="0"/>
          <a:cs typeface="Arial" charset="0"/>
        </a:defRPr>
      </a:lvl6pPr>
      <a:lvl7pPr marL="914400" algn="l" rtl="0" fontAlgn="base">
        <a:spcBef>
          <a:spcPct val="0"/>
        </a:spcBef>
        <a:spcAft>
          <a:spcPct val="0"/>
        </a:spcAft>
        <a:defRPr sz="3600">
          <a:solidFill>
            <a:srgbClr val="527688"/>
          </a:solidFill>
          <a:latin typeface="Arial" charset="0"/>
          <a:ea typeface="ＭＳ Ｐゴシック" charset="0"/>
          <a:cs typeface="Arial" charset="0"/>
        </a:defRPr>
      </a:lvl7pPr>
      <a:lvl8pPr marL="1371600" algn="l" rtl="0" fontAlgn="base">
        <a:spcBef>
          <a:spcPct val="0"/>
        </a:spcBef>
        <a:spcAft>
          <a:spcPct val="0"/>
        </a:spcAft>
        <a:defRPr sz="3600">
          <a:solidFill>
            <a:srgbClr val="527688"/>
          </a:solidFill>
          <a:latin typeface="Arial" charset="0"/>
          <a:ea typeface="ＭＳ Ｐゴシック" charset="0"/>
          <a:cs typeface="Arial" charset="0"/>
        </a:defRPr>
      </a:lvl8pPr>
      <a:lvl9pPr marL="1828800" algn="l" rtl="0" fontAlgn="base">
        <a:spcBef>
          <a:spcPct val="0"/>
        </a:spcBef>
        <a:spcAft>
          <a:spcPct val="0"/>
        </a:spcAft>
        <a:defRPr sz="3600">
          <a:solidFill>
            <a:srgbClr val="527688"/>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ron.friel@anu.edu.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thelancet.com/commissions/global-syndemic"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Sharon.friel@anu.edu.a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6227" y="4881517"/>
            <a:ext cx="9052277" cy="1944216"/>
          </a:xfrm>
          <a:prstGeom prst="rect">
            <a:avLst/>
          </a:prstGeom>
          <a:noFill/>
          <a:ln w="9525">
            <a:noFill/>
            <a:miter lim="800000"/>
            <a:headEnd/>
            <a:tailEnd/>
          </a:ln>
          <a:effectLst/>
        </p:spPr>
        <p:txBody>
          <a:bodyPr anchor="ctr"/>
          <a:lstStyle/>
          <a:p>
            <a:pPr algn="r" eaLnBrk="1" hangingPunct="1"/>
            <a:r>
              <a:rPr lang="en-GB" sz="2000" dirty="0">
                <a:latin typeface="Calibri" panose="020F0502020204030204" pitchFamily="34" charset="0"/>
                <a:cs typeface="Calibri" panose="020F0502020204030204" pitchFamily="34" charset="0"/>
              </a:rPr>
              <a:t>Sharon Friel</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School of Regulation and Global Governance (RegNet)</a:t>
            </a:r>
          </a:p>
          <a:p>
            <a:pPr algn="r" eaLnBrk="1" hangingPunct="1"/>
            <a:r>
              <a:rPr lang="en-GB" sz="2000" dirty="0">
                <a:latin typeface="Calibri" panose="020F0502020204030204" pitchFamily="34" charset="0"/>
                <a:cs typeface="Calibri" panose="020F0502020204030204" pitchFamily="34" charset="0"/>
              </a:rPr>
              <a:t>Australian National University</a:t>
            </a:r>
          </a:p>
          <a:p>
            <a:pPr algn="r"/>
            <a:r>
              <a:rPr lang="en-AU" sz="2000" kern="0" dirty="0">
                <a:latin typeface="Calibri" panose="020F0502020204030204" pitchFamily="34" charset="0"/>
                <a:cs typeface="Calibri" panose="020F0502020204030204" pitchFamily="34" charset="0"/>
                <a:hlinkClick r:id="rId3"/>
              </a:rPr>
              <a:t>Sharon.friel@anu.edu.au</a:t>
            </a:r>
            <a:endParaRPr lang="en-AU" sz="2000" kern="0" dirty="0">
              <a:latin typeface="Calibri" panose="020F0502020204030204" pitchFamily="34" charset="0"/>
              <a:cs typeface="Calibri" panose="020F0502020204030204" pitchFamily="34" charset="0"/>
            </a:endParaRPr>
          </a:p>
          <a:p>
            <a:pPr algn="r"/>
            <a:r>
              <a:rPr lang="en-AU" sz="2000" kern="0" dirty="0">
                <a:latin typeface="Calibri" panose="020F0502020204030204" pitchFamily="34" charset="0"/>
                <a:cs typeface="Calibri" panose="020F0502020204030204" pitchFamily="34" charset="0"/>
              </a:rPr>
              <a:t>@</a:t>
            </a:r>
            <a:r>
              <a:rPr lang="en-AU" sz="2000" kern="0" dirty="0" err="1">
                <a:latin typeface="Calibri" panose="020F0502020204030204" pitchFamily="34" charset="0"/>
                <a:cs typeface="Calibri" panose="020F0502020204030204" pitchFamily="34" charset="0"/>
              </a:rPr>
              <a:t>SharonFrielOz</a:t>
            </a:r>
            <a:endParaRPr lang="en-AU" sz="2000" kern="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372E864B-D37B-4C30-8863-9289C8BD9FAE}"/>
              </a:ext>
            </a:extLst>
          </p:cNvPr>
          <p:cNvGrpSpPr/>
          <p:nvPr/>
        </p:nvGrpSpPr>
        <p:grpSpPr>
          <a:xfrm>
            <a:off x="857" y="889056"/>
            <a:ext cx="9144000" cy="1686789"/>
            <a:chOff x="857" y="1849352"/>
            <a:chExt cx="9144000" cy="1686789"/>
          </a:xfrm>
        </p:grpSpPr>
        <p:pic>
          <p:nvPicPr>
            <p:cNvPr id="5" name="Picture 4">
              <a:extLst>
                <a:ext uri="{FF2B5EF4-FFF2-40B4-BE49-F238E27FC236}">
                  <a16:creationId xmlns:a16="http://schemas.microsoft.com/office/drawing/2014/main" id="{8F42DF93-F825-428A-832A-C384AC80DC21}"/>
                </a:ext>
              </a:extLst>
            </p:cNvPr>
            <p:cNvPicPr>
              <a:picLocks noChangeAspect="1"/>
            </p:cNvPicPr>
            <p:nvPr/>
          </p:nvPicPr>
          <p:blipFill>
            <a:blip r:embed="rId4"/>
            <a:stretch>
              <a:fillRect/>
            </a:stretch>
          </p:blipFill>
          <p:spPr>
            <a:xfrm>
              <a:off x="857" y="1849352"/>
              <a:ext cx="9144000" cy="1365888"/>
            </a:xfrm>
            <a:prstGeom prst="rect">
              <a:avLst/>
            </a:prstGeom>
          </p:spPr>
        </p:pic>
        <p:sp>
          <p:nvSpPr>
            <p:cNvPr id="8" name="TextBox 7">
              <a:extLst>
                <a:ext uri="{FF2B5EF4-FFF2-40B4-BE49-F238E27FC236}">
                  <a16:creationId xmlns:a16="http://schemas.microsoft.com/office/drawing/2014/main" id="{BDD2053F-EE30-4E91-837E-42A5207FB7FF}"/>
                </a:ext>
              </a:extLst>
            </p:cNvPr>
            <p:cNvSpPr txBox="1"/>
            <p:nvPr/>
          </p:nvSpPr>
          <p:spPr>
            <a:xfrm>
              <a:off x="2411760" y="3212976"/>
              <a:ext cx="4458849" cy="323165"/>
            </a:xfrm>
            <a:prstGeom prst="rect">
              <a:avLst/>
            </a:prstGeom>
            <a:noFill/>
          </p:spPr>
          <p:txBody>
            <a:bodyPr wrap="none" rtlCol="0">
              <a:spAutoFit/>
            </a:bodyPr>
            <a:lstStyle/>
            <a:p>
              <a:r>
                <a:rPr lang="en-GB" sz="1500" u="sng" dirty="0">
                  <a:hlinkClick r:id="rId5"/>
                </a:rPr>
                <a:t>www.thelancet.com/commissions/global-syndemic</a:t>
              </a:r>
              <a:endParaRPr lang="en-NZ" sz="1500" dirty="0"/>
            </a:p>
          </p:txBody>
        </p:sp>
      </p:grpSp>
      <p:sp>
        <p:nvSpPr>
          <p:cNvPr id="9" name="Rectangle 8">
            <a:extLst>
              <a:ext uri="{FF2B5EF4-FFF2-40B4-BE49-F238E27FC236}">
                <a16:creationId xmlns:a16="http://schemas.microsoft.com/office/drawing/2014/main" id="{FF5C331D-587D-4EAB-BE6A-3C3EA82D5F32}"/>
              </a:ext>
            </a:extLst>
          </p:cNvPr>
          <p:cNvSpPr>
            <a:spLocks noChangeArrowheads="1"/>
          </p:cNvSpPr>
          <p:nvPr/>
        </p:nvSpPr>
        <p:spPr bwMode="auto">
          <a:xfrm>
            <a:off x="36563" y="2564904"/>
            <a:ext cx="9052277" cy="1944216"/>
          </a:xfrm>
          <a:prstGeom prst="rect">
            <a:avLst/>
          </a:prstGeom>
          <a:noFill/>
          <a:ln w="9525">
            <a:noFill/>
            <a:miter lim="800000"/>
            <a:headEnd/>
            <a:tailEnd/>
          </a:ln>
          <a:effectLst/>
        </p:spPr>
        <p:txBody>
          <a:bodyPr anchor="ctr"/>
          <a:lstStyle/>
          <a:p>
            <a:pPr algn="ctr" eaLnBrk="1" hangingPunct="1"/>
            <a:r>
              <a:rPr lang="en-GB" sz="4000" b="1" dirty="0">
                <a:latin typeface="Calibri" panose="020F0502020204030204" pitchFamily="34" charset="0"/>
                <a:cs typeface="Calibri" panose="020F0502020204030204" pitchFamily="34" charset="0"/>
              </a:rPr>
              <a:t>From policy inertia to implementation</a:t>
            </a:r>
          </a:p>
          <a:p>
            <a:pPr algn="ctr" eaLnBrk="1" hangingPunct="1"/>
            <a:r>
              <a:rPr lang="en-GB" sz="4000" b="1" dirty="0">
                <a:latin typeface="Calibri" panose="020F0502020204030204" pitchFamily="34" charset="0"/>
                <a:cs typeface="Calibri" panose="020F0502020204030204" pitchFamily="34" charset="0"/>
              </a:rPr>
              <a:t>A focus on the ‘how’</a:t>
            </a:r>
          </a:p>
        </p:txBody>
      </p:sp>
    </p:spTree>
    <p:extLst>
      <p:ext uri="{BB962C8B-B14F-4D97-AF65-F5344CB8AC3E}">
        <p14:creationId xmlns:p14="http://schemas.microsoft.com/office/powerpoint/2010/main" val="14046299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hUUExQVFBUXFBgbFBcYGBoXGhcXFxoXFhgcGBcYHCggGBwlHBgUITEhJSksLi4uFx8zODMsNygtLisBCgoKDg0OGhAQGywkICQsLCwsLCwsLCwsLCwsLCwsLCwsLCwsLCwsLCwsLCwsLCwsLCwsLCwsLCwsLCwsLCwsLP/AABEIAMQBAQMBIgACEQEDEQH/xAAcAAABBQEBAQAAAAAAAAAAAAACAAEDBAUGBwj/xABFEAABAwIDBAcFBQUHAwUAAAABAAIRAyEEEjEFQVFhBhMicYGRsTJCocHwB1LR4fEUIzNickNTgpKywtIVY6IWk7PT4v/EABkBAAMBAQEAAAAAAAAAAAAAAAABAgMEBf/EACgRAAICAgICAQMEAwAAAAAAAAABAhEDIRIxBFFBEyKRFDJhgXGh8P/aAAwDAQACEQMRAD8AuByKVDmRArms7CYFGDII5T5flKrgo2Pg/W+yBNBtNkQULSiDkwomSCjBRByBUXtn1rxx0nQnhfQ8PzV2thgRmYSxwNwNOctO8eCxVew20YgVJjc8XIHB498c9R8Fm1WzKUWnaOjw+1nBo61kj77b+Y1CvU67HiWuBXP4THZbgdg8O02eLXD0MFXjQpvGZtj95pj9e5Un6M3RjdL9tU6LJd7M2ES5zh93gOa4bH1K1eiX4WrUpiSSCBm8CRJbzBsp+nexWVK7RVqvD+rIplzTlgEkgFnvXBNhaOFu22LRpU2NbUploDQBYFpgC8tsfFDo1X2o882Z0QqVWzUqVapI+853hI0HitjBdDv2cmqKeWGmTbQiDvneuxqObTINF4cDc05uO7gmD8RXpuAoFoIIMkSPMhRtlc/SRwDOgREOFMtIIILdQRcEZSeSpY3YWJp/wq1UOAsx1xb+VwXpQr4mkB1mHMWuHA24mJQUsYzEOIc4BrT7GhdzcTu5efBK2uw5e1+Dg8Xtw4VjGVC57nfxHMENHGBp5XgHx7DYO3WVmtDcunZy+yQOHAjgqHSbY1FzHBsEOEFuuXgWn61XH9FqDKNVzaNV1RwgkCS1rgQB2oiZtA18EqTQ2lJHrWfisvbWLa6jUaAXDLcgWbF7nSZiynZg813kvPDRvkPQkhV9oEPilZtMEZ4sDFwxvjEndCkxgtlTY2B/dNzEwZLW6CCZknfx3a71ldJqzS9rBoxvrf5DzW5tTa7KLIbBeR2R939OPlxGJsXBmo41HiRMyd5TqkbYoty5My/2V8TldHHKY81C4rv31Y325KhjH0qln5Tax3juMWSTOqjjZTPncr2I2Q7Mcha4bjmAMcwd6rVMBVaJLT3i/onYUQ5TwQFsapi88UEjeUh0OXJy9Bn4JsyQ6JJ70lHmP1+iSAo7YgFRuw7eEdyUp8yja6MiJ2G4HzUbqbhunuKs50sypZJIVIqZ+Nk7Xc1eoP7DhzP/AC/FRGi07h4W9FSzew4kLXos6d2F4E+N1G6i4cCtFlixcSUPRNqKrJGohO16tSsmi/ReafaY4tJMcnRrLTY6jzVujj2+80sP3qeniw6eBWX1sgDgSfOPwTtek4ohwTNPaWDo4un1dRweN14cDxAdBHmUWDdWwrRTaHVabQG6S4NGktMEwLWkxxWWSDqAUbHFp7LnNFrBxjQbiimieD6NmlUFVwe00w9u51Mg+R0tOq0GY+oAA2nERdtxH8u8LnHYlxsS1w4Oa0/JDIBIyUxBi2Zun9Lgk0yXFnUVtrFzZy1O8NgyO8Ln8U9rqnXONKmIgtf2STe7o9FUqVNXOY0+L/TNyTNxwb7NNg/w/iSk02OMa6DrY19dpp0A0MOtQDKy1+yXRN4uBuWdsbZFLBZshzuc6STxiBE3O/zKnxO0CdYa0cA0DxiJWPi9pMM5QTxgQPiod9HTjgktm1X24d/r6BVauMc8cJ37lyO0ZqcWjgCfVVtmbRrMqClmLr9nNfQTBTUENyo9IweymOdmeCbbzay1BEQBYWAFllUMWS0FhiRvk/krVGoSO1fjY/godmiohxU6Xjy/Vcztar1Uk6ce4b/AfA8lu43MScpid2q5DbznvaabrNv2uPd3K47Ilor0tvyey53LWPitrZu1Xu5nmue2PQlkOsQOW6xWo3BkXEi1vqU2kSmzWxFAVWkxlqbr+1yP4rFNM8h8lp4JzuXeD6iTCLFbONRxcCG27QIJvy71EtbNUzPwuKyaMpuM6ubm3ERlJy/DcFASVsf9G3BxcOIEA/5hKJmyo1kfFZuaGmjHhyS3v+ljmklzQWdlV2DUHug9xHzVWrsh49x3lPou7dTF7i19EPVcxx1XovFFnnLLI87qYGOXeoXYQr0l1E8JCpYnAs3sbrwCylhRospwBoloJOh+vRAARuXXbb2awYeoWtggtdv45TqODiq2B2YypRpvkglt9IkHKfiFm8Wy1k1ZzedPnXRVNh8HDyKqv2KeR7j+Kl4mNZEZGZCWNO4LRqbHePdPr6KtUwDhx8Qp+m0VzRUbhwTAJFieNxH5oTh3cQfgrLcO4SdwF/EgepCABw3IuaBUyu4EagpCqrBqJdkgSBv9U1la7QURiopXvlzj/MfVC7Dt3SEP7MYBBGg5KlmQuIVZ3ZJ5j5rOxNfKwuNgtDqHkRBM8L6fqliei1WtSORhkX1Am2gBMyn9RDSo4zE4xzzD5y7gPq6kplsWmFG7CPbLSD2dRFx/VayBs6foBwCGhpk7oOir7Lw4diHOPutiImS+wHlmQ4mvu3LN2ZtE0607nEfkqihSfR6FhSQIj5ehHzVuqHWdcxzvHcd3iszB4u0uEq8MX2bCOSzo0TLPYIzTuKxOkHVhumo+vmoMfjXtMtBcTENkgXtJIWZja3ZcSSbGCfkDuTUdictUVdlVA4AwLa8+fktiniCB2hmYdL3G/wBLrmdimCDukSO+y6OkBBEm2/lMtPhMK2iIvQ1WzwRGlnD3hPvDf3rqOiOD6zEZHZspYXEgxERE95XJ1HAGRuMmLa6wDvXQYX7RKNJuWjhKoHN1NpPeQ50rKbpFqMn0j0hnR/DDUE97j8lPT2dhm6U2+N/VeXVvtMq+7hm/4qx9BSVSp9ouKOlKi3vL3/Nqx5f4D9Pkfs9g6ih/d0/8jfwTrxb/ANfY7jhv/aqf/cnT5P2v+/oP0s/T/KPbmicp4tLT9eaFjfY8Wn5IXU3C3XMEdq7NOft6apzTdp1tOS4H2Dru/tN8L1KZ59jgaDk5p8NPRM4SwHun0RdRUn2qftA6Ef7il1FSCBkMz7xH+0ooCrWoipTe0e9TcPEg8uMLI6KvmgW/de4eDgHj4krdw+Gqtd7NOJn23emRY+xMI5lWvTaB7QIkluhcNzTNi34KHFlp6ZbI+v1KAD6/RXDgqn3Wf5//AMIXYOp9z/yH5JcWKypUbZRwrpwdT+7Pm3/ko/2Sp/du82/8k99AZ+Lpg0qtv7Nx0+6M3yVZmHplrSRq1p04gLaOCeQ4FpEscLxvaRuKxMLTeabIa82iQxxFragclLiUmQVcGzdP13qtVwIzAf8AbB/8nD5LXpUXTdj/ABY4eoQ1KH7xtj/BjQ/3jj81LgilJmPU2bwKE7POYge6QPgD81tmhy3JFoFR8mO0067urYoeJFLIzBxdQ0KT6pGYMGgsTPf3LGp/aG9ns4ef6qsejCui6SgfslbeAWk9115tToSJj3h6rkyrg6O3x4RyJtnTV/tCrGT+z0RmEOkufmHAwGyFyeMrF0mzbyA2R4XJsp61CPMKCpS9Qs45ZfB1fp8XooYnDPcD2h8dPJUTgnZm2kZhcfgt91OxSo0JBj3Wk+S1x55t0Z5fFxqLZsYMgsH5D1V4PtpFr/qFm7MqE0xceXfz+oWjRMax5H8SuhnGiOthhkk3i/zPguOwe0OvqOLf4bGmCbS4i3wBXeh3uxuv4/kvI24p9F1RjDAzubBAOhLRrvhXCN2RN1R0mCc2m0SRu/Ec+ClxWNMS2WyR4gTCwcPJgnVaWIcCx3Ij1j5okgi7JWVSZMkwNT9d6ipaSmpdlneJ87Jw6wXHkdtnqePCoL8jgqsWte92YAhoAEib3J/2qYOVXCOsTxcT8h8AE4LthmfSJuoZ9xvkE6XWJJ2zOl/B9QO2XTMTmMCBc6cFE7BUqVzIlw3k3Fx3aLSVfHZchLxLW3Ma2XqnhE8JIKVYOaHCYIkceKYV293fZAEiwnHJjhwqNjxLbf8AxFbbagOhCxNuOipSqD3XQbHc5v8AtdU81LY12bpTocy5rpp0ypYCmHECo9xORmaNIkk3jUbk+SQjp0lw3Rb7TMNiiW1P3DgJGZ0tNr9qAB46qFn2o0TinUOpeWB+UVWuzTeJyRpPOeSXNFcWd84WWdscgUmg6tJB5HX5rE6WdLDQw1SrRY/MwtvVo1WsguDTdwbe/FcQOl20G0XuqFlHM5rmBrRmM3OYOJyiMsA3SlNR7HGDk6R7CDfUKq/+O3mxw8i0rH2BtmpiKTHtosLsozk1A3tECTlAJAKtPqYjrWTTotPbDf3rnbmndTHBNSTVoTi06ZtSquG9ur/U3/Q1eY9M+lW0mYyrh8M5jRSotc7LTmS4FwDc4Jc4zAFh2TwVTo70oqjaJZ1pZTqMc+qBlLs0ANy5gROfs33dyTlTSBRbTZ6B02oZ8NVbYZmATwJJAPxXkezrh4IEtqweRESPNbHS/p/Rr4Z7KFXFZ3Ze09lNoAEkwacEE2usDBYbEspS/wDi1quYE+0JbIzCIGjjGt7iy5vIcZJUd3jRcE7+fg0MVREC28Kpi2ADQaj1VWljqlGo3D17mZNVzgeyQSDMARaN11W2xtKmwwahMtDhlaHNIk7weRXM4P42dEMiluy68AsJjcVbpYB7KD6zhlpuGVsz29Zy9y5+jtJjqYc7M6lTeHVAOyXNOWWtP3tByzBaO2ul37ZRzexSw7Q1tKWtcToCWgZSbxbQeKqOKVXQsmaF8b0ypsSqMsFpmfunu+a1f2kC9x4ELE2Y0upPqggtZAIBuXG4EH6upMLjxUBEEEEiCOH5rZOzCUeJ1GxQcQKmV2TK18u1Ic0OgAeHwXjjHFxzOJJcZJ4k3JXs+y2DBbJxOLe2DVbU6qR7TnjqqZjm5zjI3DgvHsHRJc0LTHqzGe6NtjBbcY32+KtlstJ4x6hTU6RLRoYQYshrSN9lm2axjuivVqbucDuTF6rmpJHJWMLjjTkgNMx7QnQz8lz8T1FkS6Gx1dozlgIaPZDjJ03xbWVFSEADgEO0scamWQ0aDsiBAl0nnqgp1ZvotVConLPJcv6LH1oko+sSS4sOSPpSjtbGPALcHAOmeq1p8QJIRudj3Ajq8K0H7z3ut4MXMH7QajoDKbG83EvJ5wMoC6LojtR1frOscXPaW8gGuBjsi2rXX1Xet/J5bi1ug24PHxHXYdg0htJzoHKXBIbFxJ9rGn/BRY3/AFFy6BJPiiORgt6PP97GYp3c6m3/AEslcBt/pJQp4k4WsK7Wiwq9fUIa42Be2QYB1IPgvXV8+fa3QyY9/OCPEB3zKmUVQKTs9lwfRvCOY1xpB8tB7bnVNRPvEryP7Y3YY1qdHCtazq84rCm1rG5zlOogOcACDw0nh3PQPpSypswtzxWw+HfIOuVgcGubPtAANB4HvC8BxeML3lxMm95nfv56Ikl8Dbd0zotg7aODOfCkmq+WN3kZwWiBvIJEDjxW10W2XWFam/EMcG9bmqnM3M4E5yYBJzTM6ea4TAYjK9jidHAt/qaZE8rN+pXU1unjwMvVNB+8CT39k/is3B17NVl3fXwev9IukeFxFJ2HAdVJLTVa0AilDmvHWnRswLX1XEdM9otoU+sy5s74AMENMFxMb/Fc3hvtHfSzdXRbL2gPc53aeBMZixrZFzbmVd2X0lw+PPU16FNtTVlpaYuQ0m4dG7kpycnuSFCk9MtdEOm9RlXNJc0Nl8N0aLkWibSuy2h9p1AOa7qq5yE5Qabm55EauAgX4Lmdl7Gp4eu2rTs0Nf2RE5nDKCJ7ydbQF1w2jXqkPY0Q2o0tD73DSDp3qITpadGk4K18/wCjmulePdiHh7XCgK+Gp1KmWXvNNzC2GuDTOUl40sZXKYHB4TDu62jUxNWoG5cppB8gwSQCWcrk+C7va+O64/vm0XubZpDWEtk3Ac24WDh8KadYnshkZmzcuEkcbXBHgieRt96Lhjil1sjHR7DUqTMXTL3PyNeaVWC1jn3iGtBOXcJsYuYRDFNLKRfme8HOXiQC4zZrSDaCRJPlut7a2lnaLNbo0dkQBMS4jQCdQFFiOiWKLTLqMiSAHOvA3SzXx4LHK7/aa41f72cd9oVRziyoMwaOxEixHavG45t6y+jGz6VdtQVnVh7PV9VTdVdJzZpDWmw7JvxXfYXB06Zh5NWfaa5oyzutMnX0sqFfpFg8r6RfLS4Zmhr2iWGRBaJseButMc3w4tfgxyQip3FmXtzohUZQAoOaWyXPa4uDyIbeCwR7It3Li6FNzbOYWzGoI+t66bGnBio2rh31GuEyDncJIiW577zbRU2PbmADqjiXAAHKBJIGsE+QWsZtKmZyipO9E/RvGEVDSylzau4ahzQSDfdGaeAvuvu4vDUmSGPOcT24sXWmx1GmqfZGz6VPEPIGUto5nNMkiYJIcLOFiOM6rB2rXJc0DnPmCUKKa5ezTJNq43pGx0v6SVsThwK9SQ0QGgBrQQR7LWwNFymwXA1I5EiSqWLxJcACbXI8UeyGzUHKVo41FnOp3JHYZoCxazi/EMZe+oG8XMDwHxWnmkQsPaTagqF7LQAAQL+zB9SsInX93aR1VKmNThW3/wC3+Uqj0hpUhSD2M6t2aCLwZ5E2XMtx2Ib7x8R+Skq7QrVG5Xy4WNr381lHx5Rldl/Xb1TI31JcOQ9bfipesUDWOucpE8vriUUQuhpEbttk2ZJQ5kkqDkd1hsXC7XoPtxlLEA1HhjH03AlxgAiHCT4EeK82ZVVuhigC0m4DgSOIm48pUwyuLOyfjKWj3DE9OsEywq5zwY1x+MAfFUKv2gNP8LDVn8M0MB8brnqdNjfZaAOQhH1q25s514UF22aNXpfjXexSo0x/MXPPwIC4P7RsLXrs/aKjg97IDsrQ3sbtNYJ+K6k1Co6hDgWuEgggjiDYgpWzR+Ljqkjxihj3sjKdDI4XsbcCLEKkKLtwJ7tPFavSTZRw1dzPdN2Hi06eOo8FkufPZMkRYTYeatM8ycXF0x8Q67bARuBB38kT3SQeSgrWju+ZT5lZmyQb0FGs5jg9phzSC08CLhLMo5QB6ls3avXU21G2nUcHDUfW6Ffwm2Mhl0uHCfloV550Sxzm1DTDiBU0/rAt5i3kr+P22Wuc1oDi0wXCdRrIFtVwzxNSpHbCacbZ6BTrYUuzEuaw/dzQTf2oBI0N+Sq7WrUBHUmo50RM9gCZ3tzE3PnqvKcVtes4z1hEGwb2QD4b0LNsYgf21TzTeCbVaFHNBO9npVBzXOaKgcWkw4tdlIDuydQQRBNoW1tnbwaOqpEudGXMe0RbLY73ESCeZXjbts4iP49W/wDMVLh9u4imIzkGLEtGYdxI15lOOCajWglmhKV7PRcZVa2m4A5nj2z907xO86DwXmTjc95Xauqhuz2PJ7T2DvLo7XzXEgq8KqzPK7okaUYq5e0LQZEGNOe5RByatU7K1oyTo6Z3SOuG5XkEEWuZ46vaCfrVYONxMzJ7R3XsN94VQYwkQbjhOncoqz500TS9hKV7Be6T4K3so9s7rfMKi3VXcHhnZjbS3jYwqn0KH7joMGT+CCo+5T0QAIJ3aIXjfxXDk6PX8J/c1/A2ZNPJOAiAWVnp8bIyQkperCE00ckPgwMvJJFlSTsXH+CbMpmPVJjidAr2Ewu93luV0Yx30dxsjGh9GmSb5QDxlvZ+MT4q3144rmMNUgQPgrgxC6LJlF2bJxCB1dZja6Z1fmiyeJB0n2aMTSgR1jTLCfiCefyXP4XoQCG9ZWhx9oNbmAvuJIlbm0NrdU0O6t1QZoIbqJ35ZGa8CJGs8k+I2g8GGFuYG8tblYd4IjM938uYAbzMhUmcubHBy2rZ5jiWgWE2kHMADIJBsCQPNBK2cbspz6zwCxvaPadLc+btZrAgXJsIA4LHdSOYsFyCRA/l19FraZ5Usco9oYOskk6mRqCO8QgDkyCSnUIMixBkHgdbKTE4ovEAZWjcN/M8SqwuVYxNEhgcXNBJsye1F5MAQACALmb2mCithuiDckCgaUbQkNDhXcLiAQWVRLb5Xb2HdfgqQbzRh0XPilQy9+3ONJtMkFrMwb3OdJ+MqpKRTAooLDBRwSCAJIE8fqyBpUbXOBJEide5AxqdKWkxYAkGDc98K7htmZqQeTlnSXNvfcCZUDM7iGkk5iBck6mN6uYt8Vags4Co4QRaGuIHdoNFMm/guEfaIDsh9yCI3c/wWrs/Dta0DMOJkwZVbrWEdlxa7ewkm3EHf3HjvRNKxnOXydmLx8b2mWqgAMyCfMIQ6boBCJsLnk2z08GKMOiVpRgqIFOHLJo7EySUJKaU0oBsdJDPL4pJiLtFkboCtsVVrlKHLVMmi816NtdUweaI1ANFXIhotl6RqKl13khNX9U+QuJLisQ8AupuyvAOQxMHSfz1Gu5ZtPEHL2oDuDZjwm6nqOlREBHJkPGm+RVqy4qhh8BleXkzcx4/Naj3Ks96qMmc+XDC038EGKwZqkATIBsBNu4aKq/YpBALwJIAES6Sfuz81cG2HObkb+7aNzbF1tXE3J15ckWyWTVB+41z+4tBLT/nyrZNo83LGM/uMjD0MrjJEgkC9rWmT8EWLwz4zFpy/eiW+Lhb4pPp3JGhR4es9hzMcWu5b+R4jkVbbMFDVMo9UiFNXWU7X1Nz4oTTS5miwuirEKZtNhHaewTye5w5dkR53sidTUZpJpkSxscUho2o13g8T5tj4oX03N1EfXL0WmaHU0GuI/e1bsB91gtm7ydPPcqGCqGnpBG9rhLXd4+eqVkcGO0U4s52beCwAeDg8k+ICkZSlW6+EY5vW0rNEZ2Ey6mTpB95h3HwKjYocjqxYvYP7KCjFAQpWhFKyc2d8cEO6IRSGsX3IwFLCUKHM1WGuiNqkBTwmy+iltGig0FmThyCEoSpFptEgKQco08pcSuZJKSiTpUPmabU+dQ5k0qi7J2vT51XzJFyCSU1EusUU/X1ql6b0AGXICU0x4oXIsVCJUToROP19aoChCaRE6iOAVYio0ks7MgtOmh1njorpQlWptGGTx4TVdf4KIwx5d6sCkI+akhJN5GyYePCIBamLUaY/QSstxREQoXU1ZcEDmq4yOfJjTKzmEm7i6AAJvAGg7gnyqUtTQr5HN9NIiFK9jHEKdoQgI2hKTNMcEnokajCAIgVkzsiECkE0pwoNUFKSFEkWhJQl+KXFAUMQlCJMiw4gJ1Jm5BJOxcCxKbOhTlyBhZvr61Tyg+vopw5AwphLMhKU/W9IYifr60QH4fBIlMPrl3IAY/X1uTEJafVyhKYhJk5TdyBUMmPwT/UJR5oExkoShMmSCUDlI74oQFSMZIBCQjchKtMxcRJBKEQQxxQ4CIIQj4KGbRQ8JAp96YKTUIp96Ep1Jdi3J5SCaUDHhIlJLcgAsnMJkyZIVliE4+v1Q/UJEXVDH5JG1/VMT4+iRE80hiKX1zTfU/gkD5b0AIj9E2qXwTHy5IAX1Kb09U5v38Ew5oAYjyTJyYTEJiYo80xCeOHikboJGQu5+CeeKRTJYBTEcEXNDNlSMmCU8pOHmkRuVEDBJP6JwgEhwiCBqIaKWaRCA1S3Jbk6g2SGKebpymGvBIdCCW5IJBAxFONU0pigB0kWccAkgVomIvCSSSChqYmRwTMKSSYIZxuhJkpJIAcaHvSbvSSSBAnikRYHiPxSSTExbkgmSQAxsk5JJNEMSZouAkkgTBm6Z2qSSohjtE5jwHzA+aAFJJMzEzeii08z8EkkDQgbIiUklLLXQ5STpKTWI+pTb0kkixb0gkkgQgmmydJAhQkkkgK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Rectangle 5200"/>
          <p:cNvSpPr txBox="1">
            <a:spLocks noChangeArrowheads="1"/>
          </p:cNvSpPr>
          <p:nvPr/>
        </p:nvSpPr>
        <p:spPr>
          <a:xfrm>
            <a:off x="-36512" y="980728"/>
            <a:ext cx="9180512" cy="771531"/>
          </a:xfrm>
          <a:prstGeom prst="rect">
            <a:avLst/>
          </a:prstGeom>
          <a:noFill/>
        </p:spPr>
        <p:txBody>
          <a:bodyPr/>
          <a:lstStyle/>
          <a:p>
            <a:pPr algn="ctr">
              <a:defRPr/>
            </a:pPr>
            <a:r>
              <a:rPr lang="en-AU" sz="3600" b="1" dirty="0">
                <a:solidFill>
                  <a:srgbClr val="527688"/>
                </a:solidFill>
                <a:latin typeface="Arial" pitchFamily="34" charset="0"/>
                <a:cs typeface="Arial" pitchFamily="34" charset="0"/>
              </a:rPr>
              <a:t>Governance for the public good</a:t>
            </a:r>
          </a:p>
        </p:txBody>
      </p:sp>
      <p:sp>
        <p:nvSpPr>
          <p:cNvPr id="2" name="Oval 1">
            <a:extLst>
              <a:ext uri="{FF2B5EF4-FFF2-40B4-BE49-F238E27FC236}">
                <a16:creationId xmlns:a16="http://schemas.microsoft.com/office/drawing/2014/main" id="{A1905762-6288-4D19-8B47-2D5F7DB2A57A}"/>
              </a:ext>
            </a:extLst>
          </p:cNvPr>
          <p:cNvSpPr/>
          <p:nvPr/>
        </p:nvSpPr>
        <p:spPr>
          <a:xfrm>
            <a:off x="2926203" y="2192772"/>
            <a:ext cx="3291594" cy="187220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AU" sz="3200" dirty="0">
                <a:solidFill>
                  <a:schemeClr val="tx1"/>
                </a:solidFill>
                <a:effectLst/>
              </a:rPr>
              <a:t>Government</a:t>
            </a:r>
          </a:p>
        </p:txBody>
      </p:sp>
      <p:sp>
        <p:nvSpPr>
          <p:cNvPr id="6" name="Oval 5">
            <a:extLst>
              <a:ext uri="{FF2B5EF4-FFF2-40B4-BE49-F238E27FC236}">
                <a16:creationId xmlns:a16="http://schemas.microsoft.com/office/drawing/2014/main" id="{DFD6BC14-BEC9-4A26-BBD8-52B9990D00D4}"/>
              </a:ext>
            </a:extLst>
          </p:cNvPr>
          <p:cNvSpPr/>
          <p:nvPr/>
        </p:nvSpPr>
        <p:spPr>
          <a:xfrm>
            <a:off x="4890043" y="3869432"/>
            <a:ext cx="3291594" cy="187220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AU" sz="3200" dirty="0">
                <a:solidFill>
                  <a:schemeClr val="tx1"/>
                </a:solidFill>
                <a:effectLst/>
              </a:rPr>
              <a:t>Civil Society</a:t>
            </a:r>
          </a:p>
        </p:txBody>
      </p:sp>
      <p:sp>
        <p:nvSpPr>
          <p:cNvPr id="7" name="Oval 6">
            <a:extLst>
              <a:ext uri="{FF2B5EF4-FFF2-40B4-BE49-F238E27FC236}">
                <a16:creationId xmlns:a16="http://schemas.microsoft.com/office/drawing/2014/main" id="{BEE3DEBB-0555-404A-B01C-C7A1D7B88A70}"/>
              </a:ext>
            </a:extLst>
          </p:cNvPr>
          <p:cNvSpPr/>
          <p:nvPr/>
        </p:nvSpPr>
        <p:spPr>
          <a:xfrm>
            <a:off x="962363" y="3869432"/>
            <a:ext cx="3291594" cy="187220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lang="en-AU" sz="3200" dirty="0">
                <a:solidFill>
                  <a:schemeClr val="tx1"/>
                </a:solidFill>
                <a:effectLst/>
              </a:rPr>
              <a:t>Industry</a:t>
            </a:r>
          </a:p>
        </p:txBody>
      </p:sp>
    </p:spTree>
    <p:extLst>
      <p:ext uri="{BB962C8B-B14F-4D97-AF65-F5344CB8AC3E}">
        <p14:creationId xmlns:p14="http://schemas.microsoft.com/office/powerpoint/2010/main" val="154309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86" y="2060848"/>
            <a:ext cx="8743428" cy="4384743"/>
          </a:xfrm>
        </p:spPr>
        <p:txBody>
          <a:bodyPr>
            <a:normAutofit/>
          </a:bodyPr>
          <a:lstStyle/>
          <a:p>
            <a:pPr marL="457200" indent="-457200">
              <a:buAutoNum type="arabicPeriod"/>
            </a:pPr>
            <a:r>
              <a:rPr lang="en-GB" altLang="en-US" dirty="0"/>
              <a:t>Driving coherent action</a:t>
            </a:r>
          </a:p>
          <a:p>
            <a:pPr marL="457200" indent="-457200">
              <a:buAutoNum type="arabicPeriod"/>
            </a:pPr>
            <a:r>
              <a:rPr lang="en-GB" altLang="en-US" dirty="0"/>
              <a:t>Generating and sustaining commitment</a:t>
            </a:r>
          </a:p>
          <a:p>
            <a:pPr marL="457200" indent="-457200">
              <a:buAutoNum type="arabicPeriod"/>
            </a:pPr>
            <a:r>
              <a:rPr lang="en-AU" dirty="0"/>
              <a:t>Mobilising capacities and resources</a:t>
            </a:r>
          </a:p>
          <a:p>
            <a:pPr marL="457200" indent="-457200">
              <a:buAutoNum type="arabicPeriod"/>
            </a:pPr>
            <a:r>
              <a:rPr lang="en-AU" dirty="0"/>
              <a:t>Addressing power asymmetries in food systems</a:t>
            </a:r>
          </a:p>
        </p:txBody>
      </p:sp>
      <p:sp>
        <p:nvSpPr>
          <p:cNvPr id="5" name="AutoShape 2" descr="data:image/jpeg;base64,/9j/4AAQSkZJRgABAQAAAQABAAD/2wCEAAkGBxQTEhUUExQVFBUXFBgbFBcYGBoXGhcXFxoXFhgcGBcYHCggGBwlHBgUITEhJSksLi4uFx8zODMsNygtLisBCgoKDg0OGhAQGywkICQsLCwsLCwsLCwsLCwsLCwsLCwsLCwsLCwsLCwsLCwsLCwsLCwsLCwsLCwsLCwsLCwsLP/AABEIAMQBAQMBIgACEQEDEQH/xAAcAAABBQEBAQAAAAAAAAAAAAACAAEDBAUGBwj/xABFEAABAwIDBAcFBQUHAwUAAAABAAIRAyEEEjEFQVFhBhMicYGRsTJCocHwB1LR4fEUIzNickNTgpKywtIVY6IWk7PT4v/EABkBAAMBAQEAAAAAAAAAAAAAAAABAgMEBf/EACgRAAICAgICAQMEAwAAAAAAAAABAhEDIRIxBFFBEyKRFDJhgXGh8P/aAAwDAQACEQMRAD8AuByKVDmRArms7CYFGDII5T5flKrgo2Pg/W+yBNBtNkQULSiDkwomSCjBRByBUXtn1rxx0nQnhfQ8PzV2thgRmYSxwNwNOctO8eCxVew20YgVJjc8XIHB498c9R8Fm1WzKUWnaOjw+1nBo61kj77b+Y1CvU67HiWuBXP4THZbgdg8O02eLXD0MFXjQpvGZtj95pj9e5Un6M3RjdL9tU6LJd7M2ES5zh93gOa4bH1K1eiX4WrUpiSSCBm8CRJbzBsp+nexWVK7RVqvD+rIplzTlgEkgFnvXBNhaOFu22LRpU2NbUploDQBYFpgC8tsfFDo1X2o882Z0QqVWzUqVapI+853hI0HitjBdDv2cmqKeWGmTbQiDvneuxqObTINF4cDc05uO7gmD8RXpuAoFoIIMkSPMhRtlc/SRwDOgREOFMtIIILdQRcEZSeSpY3YWJp/wq1UOAsx1xb+VwXpQr4mkB1mHMWuHA24mJQUsYzEOIc4BrT7GhdzcTu5efBK2uw5e1+Dg8Xtw4VjGVC57nfxHMENHGBp5XgHx7DYO3WVmtDcunZy+yQOHAjgqHSbY1FzHBsEOEFuuXgWn61XH9FqDKNVzaNV1RwgkCS1rgQB2oiZtA18EqTQ2lJHrWfisvbWLa6jUaAXDLcgWbF7nSZiynZg813kvPDRvkPQkhV9oEPilZtMEZ4sDFwxvjEndCkxgtlTY2B/dNzEwZLW6CCZknfx3a71ldJqzS9rBoxvrf5DzW5tTa7KLIbBeR2R939OPlxGJsXBmo41HiRMyd5TqkbYoty5My/2V8TldHHKY81C4rv31Y325KhjH0qln5Tax3juMWSTOqjjZTPncr2I2Q7Mcha4bjmAMcwd6rVMBVaJLT3i/onYUQ5TwQFsapi88UEjeUh0OXJy9Bn4JsyQ6JJ70lHmP1+iSAo7YgFRuw7eEdyUp8yja6MiJ2G4HzUbqbhunuKs50sypZJIVIqZ+Nk7Xc1eoP7DhzP/AC/FRGi07h4W9FSzew4kLXos6d2F4E+N1G6i4cCtFlixcSUPRNqKrJGohO16tSsmi/ReafaY4tJMcnRrLTY6jzVujj2+80sP3qeniw6eBWX1sgDgSfOPwTtek4ohwTNPaWDo4un1dRweN14cDxAdBHmUWDdWwrRTaHVabQG6S4NGktMEwLWkxxWWSDqAUbHFp7LnNFrBxjQbiimieD6NmlUFVwe00w9u51Mg+R0tOq0GY+oAA2nERdtxH8u8LnHYlxsS1w4Oa0/JDIBIyUxBi2Zun9Lgk0yXFnUVtrFzZy1O8NgyO8Ln8U9rqnXONKmIgtf2STe7o9FUqVNXOY0+L/TNyTNxwb7NNg/w/iSk02OMa6DrY19dpp0A0MOtQDKy1+yXRN4uBuWdsbZFLBZshzuc6STxiBE3O/zKnxO0CdYa0cA0DxiJWPi9pMM5QTxgQPiod9HTjgktm1X24d/r6BVauMc8cJ37lyO0ZqcWjgCfVVtmbRrMqClmLr9nNfQTBTUENyo9IweymOdmeCbbzay1BEQBYWAFllUMWS0FhiRvk/krVGoSO1fjY/godmiohxU6Xjy/Vcztar1Uk6ce4b/AfA8lu43MScpid2q5DbznvaabrNv2uPd3K47Ilor0tvyey53LWPitrZu1Xu5nmue2PQlkOsQOW6xWo3BkXEi1vqU2kSmzWxFAVWkxlqbr+1yP4rFNM8h8lp4JzuXeD6iTCLFbONRxcCG27QIJvy71EtbNUzPwuKyaMpuM6ubm3ERlJy/DcFASVsf9G3BxcOIEA/5hKJmyo1kfFZuaGmjHhyS3v+ljmklzQWdlV2DUHug9xHzVWrsh49x3lPou7dTF7i19EPVcxx1XovFFnnLLI87qYGOXeoXYQr0l1E8JCpYnAs3sbrwCylhRospwBoloJOh+vRAARuXXbb2awYeoWtggtdv45TqODiq2B2YypRpvkglt9IkHKfiFm8Wy1k1ZzedPnXRVNh8HDyKqv2KeR7j+Kl4mNZEZGZCWNO4LRqbHePdPr6KtUwDhx8Qp+m0VzRUbhwTAJFieNxH5oTh3cQfgrLcO4SdwF/EgepCABw3IuaBUyu4EagpCqrBqJdkgSBv9U1la7QURiopXvlzj/MfVC7Dt3SEP7MYBBGg5KlmQuIVZ3ZJ5j5rOxNfKwuNgtDqHkRBM8L6fqliei1WtSORhkX1Am2gBMyn9RDSo4zE4xzzD5y7gPq6kplsWmFG7CPbLSD2dRFx/VayBs6foBwCGhpk7oOir7Lw4diHOPutiImS+wHlmQ4mvu3LN2ZtE0607nEfkqihSfR6FhSQIj5ehHzVuqHWdcxzvHcd3iszB4u0uEq8MX2bCOSzo0TLPYIzTuKxOkHVhumo+vmoMfjXtMtBcTENkgXtJIWZja3ZcSSbGCfkDuTUdictUVdlVA4AwLa8+fktiniCB2hmYdL3G/wBLrmdimCDukSO+y6OkBBEm2/lMtPhMK2iIvQ1WzwRGlnD3hPvDf3rqOiOD6zEZHZspYXEgxERE95XJ1HAGRuMmLa6wDvXQYX7RKNJuWjhKoHN1NpPeQ50rKbpFqMn0j0hnR/DDUE97j8lPT2dhm6U2+N/VeXVvtMq+7hm/4qx9BSVSp9ouKOlKi3vL3/Nqx5f4D9Pkfs9g6ih/d0/8jfwTrxb/ANfY7jhv/aqf/cnT5P2v+/oP0s/T/KPbmicp4tLT9eaFjfY8Wn5IXU3C3XMEdq7NOft6apzTdp1tOS4H2Dru/tN8L1KZ59jgaDk5p8NPRM4SwHun0RdRUn2qftA6Ef7il1FSCBkMz7xH+0ooCrWoipTe0e9TcPEg8uMLI6KvmgW/de4eDgHj4krdw+Gqtd7NOJn23emRY+xMI5lWvTaB7QIkluhcNzTNi34KHFlp6ZbI+v1KAD6/RXDgqn3Wf5//AMIXYOp9z/yH5JcWKypUbZRwrpwdT+7Pm3/ko/2Sp/du82/8k99AZ+Lpg0qtv7Nx0+6M3yVZmHplrSRq1p04gLaOCeQ4FpEscLxvaRuKxMLTeabIa82iQxxFragclLiUmQVcGzdP13qtVwIzAf8AbB/8nD5LXpUXTdj/ABY4eoQ1KH7xtj/BjQ/3jj81LgilJmPU2bwKE7POYge6QPgD81tmhy3JFoFR8mO0067urYoeJFLIzBxdQ0KT6pGYMGgsTPf3LGp/aG9ns4ef6qsejCui6SgfslbeAWk9115tToSJj3h6rkyrg6O3x4RyJtnTV/tCrGT+z0RmEOkufmHAwGyFyeMrF0mzbyA2R4XJsp61CPMKCpS9Qs45ZfB1fp8XooYnDPcD2h8dPJUTgnZm2kZhcfgt91OxSo0JBj3Wk+S1x55t0Z5fFxqLZsYMgsH5D1V4PtpFr/qFm7MqE0xceXfz+oWjRMax5H8SuhnGiOthhkk3i/zPguOwe0OvqOLf4bGmCbS4i3wBXeh3uxuv4/kvI24p9F1RjDAzubBAOhLRrvhXCN2RN1R0mCc2m0SRu/Ec+ClxWNMS2WyR4gTCwcPJgnVaWIcCx3Ij1j5okgi7JWVSZMkwNT9d6ipaSmpdlneJ87Jw6wXHkdtnqePCoL8jgqsWte92YAhoAEib3J/2qYOVXCOsTxcT8h8AE4LthmfSJuoZ9xvkE6XWJJ2zOl/B9QO2XTMTmMCBc6cFE7BUqVzIlw3k3Fx3aLSVfHZchLxLW3Ma2XqnhE8JIKVYOaHCYIkceKYV293fZAEiwnHJjhwqNjxLbf8AxFbbagOhCxNuOipSqD3XQbHc5v8AtdU81LY12bpTocy5rpp0ypYCmHECo9xORmaNIkk3jUbk+SQjp0lw3Rb7TMNiiW1P3DgJGZ0tNr9qAB46qFn2o0TinUOpeWB+UVWuzTeJyRpPOeSXNFcWd84WWdscgUmg6tJB5HX5rE6WdLDQw1SrRY/MwtvVo1WsguDTdwbe/FcQOl20G0XuqFlHM5rmBrRmM3OYOJyiMsA3SlNR7HGDk6R7CDfUKq/+O3mxw8i0rH2BtmpiKTHtosLsozk1A3tECTlAJAKtPqYjrWTTotPbDf3rnbmndTHBNSTVoTi06ZtSquG9ur/U3/Q1eY9M+lW0mYyrh8M5jRSotc7LTmS4FwDc4Jc4zAFh2TwVTo70oqjaJZ1pZTqMc+qBlLs0ANy5gROfs33dyTlTSBRbTZ6B02oZ8NVbYZmATwJJAPxXkezrh4IEtqweRESPNbHS/p/Rr4Z7KFXFZ3Ze09lNoAEkwacEE2usDBYbEspS/wDi1quYE+0JbIzCIGjjGt7iy5vIcZJUd3jRcE7+fg0MVREC28Kpi2ADQaj1VWljqlGo3D17mZNVzgeyQSDMARaN11W2xtKmwwahMtDhlaHNIk7weRXM4P42dEMiluy68AsJjcVbpYB7KD6zhlpuGVsz29Zy9y5+jtJjqYc7M6lTeHVAOyXNOWWtP3tByzBaO2ul37ZRzexSw7Q1tKWtcToCWgZSbxbQeKqOKVXQsmaF8b0ypsSqMsFpmfunu+a1f2kC9x4ELE2Y0upPqggtZAIBuXG4EH6upMLjxUBEEEEiCOH5rZOzCUeJ1GxQcQKmV2TK18u1Ic0OgAeHwXjjHFxzOJJcZJ4k3JXs+y2DBbJxOLe2DVbU6qR7TnjqqZjm5zjI3DgvHsHRJc0LTHqzGe6NtjBbcY32+KtlstJ4x6hTU6RLRoYQYshrSN9lm2axjuivVqbucDuTF6rmpJHJWMLjjTkgNMx7QnQz8lz8T1FkS6Gx1dozlgIaPZDjJ03xbWVFSEADgEO0scamWQ0aDsiBAl0nnqgp1ZvotVConLPJcv6LH1oko+sSS4sOSPpSjtbGPALcHAOmeq1p8QJIRudj3Ajq8K0H7z3ut4MXMH7QajoDKbG83EvJ5wMoC6LojtR1frOscXPaW8gGuBjsi2rXX1Xet/J5bi1ug24PHxHXYdg0htJzoHKXBIbFxJ9rGn/BRY3/AFFy6BJPiiORgt6PP97GYp3c6m3/AEslcBt/pJQp4k4WsK7Wiwq9fUIa42Be2QYB1IPgvXV8+fa3QyY9/OCPEB3zKmUVQKTs9lwfRvCOY1xpB8tB7bnVNRPvEryP7Y3YY1qdHCtazq84rCm1rG5zlOogOcACDw0nh3PQPpSypswtzxWw+HfIOuVgcGubPtAANB4HvC8BxeML3lxMm95nfv56Ikl8Dbd0zotg7aODOfCkmq+WN3kZwWiBvIJEDjxW10W2XWFam/EMcG9bmqnM3M4E5yYBJzTM6ea4TAYjK9jidHAt/qaZE8rN+pXU1unjwMvVNB+8CT39k/is3B17NVl3fXwev9IukeFxFJ2HAdVJLTVa0AilDmvHWnRswLX1XEdM9otoU+sy5s74AMENMFxMb/Fc3hvtHfSzdXRbL2gPc53aeBMZixrZFzbmVd2X0lw+PPU16FNtTVlpaYuQ0m4dG7kpycnuSFCk9MtdEOm9RlXNJc0Nl8N0aLkWibSuy2h9p1AOa7qq5yE5Qabm55EauAgX4Lmdl7Gp4eu2rTs0Nf2RE5nDKCJ7ydbQF1w2jXqkPY0Q2o0tD73DSDp3qITpadGk4K18/wCjmulePdiHh7XCgK+Gp1KmWXvNNzC2GuDTOUl40sZXKYHB4TDu62jUxNWoG5cppB8gwSQCWcrk+C7va+O64/vm0XubZpDWEtk3Ac24WDh8KadYnshkZmzcuEkcbXBHgieRt96Lhjil1sjHR7DUqTMXTL3PyNeaVWC1jn3iGtBOXcJsYuYRDFNLKRfme8HOXiQC4zZrSDaCRJPlut7a2lnaLNbo0dkQBMS4jQCdQFFiOiWKLTLqMiSAHOvA3SzXx4LHK7/aa41f72cd9oVRziyoMwaOxEixHavG45t6y+jGz6VdtQVnVh7PV9VTdVdJzZpDWmw7JvxXfYXB06Zh5NWfaa5oyzutMnX0sqFfpFg8r6RfLS4Zmhr2iWGRBaJseButMc3w4tfgxyQip3FmXtzohUZQAoOaWyXPa4uDyIbeCwR7It3Li6FNzbOYWzGoI+t66bGnBio2rh31GuEyDncJIiW577zbRU2PbmADqjiXAAHKBJIGsE+QWsZtKmZyipO9E/RvGEVDSylzau4ahzQSDfdGaeAvuvu4vDUmSGPOcT24sXWmx1GmqfZGz6VPEPIGUto5nNMkiYJIcLOFiOM6rB2rXJc0DnPmCUKKa5ezTJNq43pGx0v6SVsThwK9SQ0QGgBrQQR7LWwNFymwXA1I5EiSqWLxJcACbXI8UeyGzUHKVo41FnOp3JHYZoCxazi/EMZe+oG8XMDwHxWnmkQsPaTagqF7LQAAQL+zB9SsInX93aR1VKmNThW3/wC3+Uqj0hpUhSD2M6t2aCLwZ5E2XMtx2Ib7x8R+Skq7QrVG5Xy4WNr381lHx5Rldl/Xb1TI31JcOQ9bfipesUDWOucpE8vriUUQuhpEbttk2ZJQ5kkqDkd1hsXC7XoPtxlLEA1HhjH03AlxgAiHCT4EeK82ZVVuhigC0m4DgSOIm48pUwyuLOyfjKWj3DE9OsEywq5zwY1x+MAfFUKv2gNP8LDVn8M0MB8brnqdNjfZaAOQhH1q25s514UF22aNXpfjXexSo0x/MXPPwIC4P7RsLXrs/aKjg97IDsrQ3sbtNYJ+K6k1Co6hDgWuEgggjiDYgpWzR+Ljqkjxihj3sjKdDI4XsbcCLEKkKLtwJ7tPFavSTZRw1dzPdN2Hi06eOo8FkufPZMkRYTYeatM8ycXF0x8Q67bARuBB38kT3SQeSgrWju+ZT5lZmyQb0FGs5jg9phzSC08CLhLMo5QB6ls3avXU21G2nUcHDUfW6Ffwm2Mhl0uHCfloV550Sxzm1DTDiBU0/rAt5i3kr+P22Wuc1oDi0wXCdRrIFtVwzxNSpHbCacbZ6BTrYUuzEuaw/dzQTf2oBI0N+Sq7WrUBHUmo50RM9gCZ3tzE3PnqvKcVtes4z1hEGwb2QD4b0LNsYgf21TzTeCbVaFHNBO9npVBzXOaKgcWkw4tdlIDuydQQRBNoW1tnbwaOqpEudGXMe0RbLY73ESCeZXjbts4iP49W/wDMVLh9u4imIzkGLEtGYdxI15lOOCajWglmhKV7PRcZVa2m4A5nj2z907xO86DwXmTjc95Xauqhuz2PJ7T2DvLo7XzXEgq8KqzPK7okaUYq5e0LQZEGNOe5RByatU7K1oyTo6Z3SOuG5XkEEWuZ46vaCfrVYONxMzJ7R3XsN94VQYwkQbjhOncoqz500TS9hKV7Be6T4K3so9s7rfMKi3VXcHhnZjbS3jYwqn0KH7joMGT+CCo+5T0QAIJ3aIXjfxXDk6PX8J/c1/A2ZNPJOAiAWVnp8bIyQkperCE00ckPgwMvJJFlSTsXH+CbMpmPVJjidAr2Ewu93luV0Yx30dxsjGh9GmSb5QDxlvZ+MT4q3144rmMNUgQPgrgxC6LJlF2bJxCB1dZja6Z1fmiyeJB0n2aMTSgR1jTLCfiCefyXP4XoQCG9ZWhx9oNbmAvuJIlbm0NrdU0O6t1QZoIbqJ35ZGa8CJGs8k+I2g8GGFuYG8tblYd4IjM938uYAbzMhUmcubHBy2rZ5jiWgWE2kHMADIJBsCQPNBK2cbspz6zwCxvaPadLc+btZrAgXJsIA4LHdSOYsFyCRA/l19FraZ5Usco9oYOskk6mRqCO8QgDkyCSnUIMixBkHgdbKTE4ovEAZWjcN/M8SqwuVYxNEhgcXNBJsye1F5MAQACALmb2mCithuiDckCgaUbQkNDhXcLiAQWVRLb5Xb2HdfgqQbzRh0XPilQy9+3ONJtMkFrMwb3OdJ+MqpKRTAooLDBRwSCAJIE8fqyBpUbXOBJEide5AxqdKWkxYAkGDc98K7htmZqQeTlnSXNvfcCZUDM7iGkk5iBck6mN6uYt8Vags4Co4QRaGuIHdoNFMm/guEfaIDsh9yCI3c/wWrs/Dta0DMOJkwZVbrWEdlxa7ewkm3EHf3HjvRNKxnOXydmLx8b2mWqgAMyCfMIQ6boBCJsLnk2z08GKMOiVpRgqIFOHLJo7EySUJKaU0oBsdJDPL4pJiLtFkboCtsVVrlKHLVMmi816NtdUweaI1ANFXIhotl6RqKl13khNX9U+QuJLisQ8AupuyvAOQxMHSfz1Gu5ZtPEHL2oDuDZjwm6nqOlREBHJkPGm+RVqy4qhh8BleXkzcx4/Naj3Ks96qMmc+XDC038EGKwZqkATIBsBNu4aKq/YpBALwJIAES6Sfuz81cG2HObkb+7aNzbF1tXE3J15ckWyWTVB+41z+4tBLT/nyrZNo83LGM/uMjD0MrjJEgkC9rWmT8EWLwz4zFpy/eiW+Lhb4pPp3JGhR4es9hzMcWu5b+R4jkVbbMFDVMo9UiFNXWU7X1Nz4oTTS5miwuirEKZtNhHaewTye5w5dkR53sidTUZpJpkSxscUho2o13g8T5tj4oX03N1EfXL0WmaHU0GuI/e1bsB91gtm7ydPPcqGCqGnpBG9rhLXd4+eqVkcGO0U4s52beCwAeDg8k+ICkZSlW6+EY5vW0rNEZ2Ey6mTpB95h3HwKjYocjqxYvYP7KCjFAQpWhFKyc2d8cEO6IRSGsX3IwFLCUKHM1WGuiNqkBTwmy+iltGig0FmThyCEoSpFptEgKQco08pcSuZJKSiTpUPmabU+dQ5k0qi7J2vT51XzJFyCSU1EusUU/X1ql6b0AGXICU0x4oXIsVCJUToROP19aoChCaRE6iOAVYio0ks7MgtOmh1njorpQlWptGGTx4TVdf4KIwx5d6sCkI+akhJN5GyYePCIBamLUaY/QSstxREQoXU1ZcEDmq4yOfJjTKzmEm7i6AAJvAGg7gnyqUtTQr5HN9NIiFK9jHEKdoQgI2hKTNMcEnokajCAIgVkzsiECkE0pwoNUFKSFEkWhJQl+KXFAUMQlCJMiw4gJ1Jm5BJOxcCxKbOhTlyBhZvr61Tyg+vopw5AwphLMhKU/W9IYifr60QH4fBIlMPrl3IAY/X1uTEJafVyhKYhJk5TdyBUMmPwT/UJR5oExkoShMmSCUDlI74oQFSMZIBCQjchKtMxcRJBKEQQxxQ4CIIQj4KGbRQ8JAp96YKTUIp96Ep1Jdi3J5SCaUDHhIlJLcgAsnMJkyZIVliE4+v1Q/UJEXVDH5JG1/VMT4+iRE80hiKX1zTfU/gkD5b0AIj9E2qXwTHy5IAX1Kb09U5v38Ew5oAYjyTJyYTEJiYo80xCeOHikboJGQu5+CeeKRTJYBTEcEXNDNlSMmCU8pOHmkRuVEDBJP6JwgEhwiCBqIaKWaRCA1S3Jbk6g2SGKebpymGvBIdCCW5IJBAxFONU0pigB0kWccAkgVomIvCSSSChqYmRwTMKSSYIZxuhJkpJIAcaHvSbvSSSBAnikRYHiPxSSTExbkgmSQAxsk5JJNEMSZouAkkgTBm6Z2qSSohjtE5jwHzA+aAFJJMzEzeii08z8EkkDQgbIiUklLLXQ5STpKTWI+pTb0kkixb0gkkgQgmmydJAhQkkkgK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Rectangle 5200"/>
          <p:cNvSpPr txBox="1">
            <a:spLocks noChangeArrowheads="1"/>
          </p:cNvSpPr>
          <p:nvPr/>
        </p:nvSpPr>
        <p:spPr>
          <a:xfrm>
            <a:off x="-36512" y="980728"/>
            <a:ext cx="9180512" cy="771531"/>
          </a:xfrm>
          <a:prstGeom prst="rect">
            <a:avLst/>
          </a:prstGeom>
          <a:noFill/>
        </p:spPr>
        <p:txBody>
          <a:bodyPr/>
          <a:lstStyle/>
          <a:p>
            <a:pPr algn="ctr">
              <a:defRPr/>
            </a:pPr>
            <a:r>
              <a:rPr lang="en-AU" sz="3600" b="1" dirty="0">
                <a:solidFill>
                  <a:srgbClr val="527688"/>
                </a:solidFill>
                <a:latin typeface="Arial" pitchFamily="34" charset="0"/>
                <a:cs typeface="Arial" pitchFamily="34" charset="0"/>
              </a:rPr>
              <a:t>A courageous public sector</a:t>
            </a:r>
          </a:p>
        </p:txBody>
      </p:sp>
    </p:spTree>
    <p:extLst>
      <p:ext uri="{BB962C8B-B14F-4D97-AF65-F5344CB8AC3E}">
        <p14:creationId xmlns:p14="http://schemas.microsoft.com/office/powerpoint/2010/main" val="338544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 y="1639614"/>
            <a:ext cx="5551418" cy="3157538"/>
          </a:xfrm>
        </p:spPr>
        <p:txBody>
          <a:bodyPr>
            <a:noAutofit/>
          </a:bodyPr>
          <a:lstStyle/>
          <a:p>
            <a:pPr marL="385763" indent="-385763">
              <a:buFont typeface="+mj-lt"/>
              <a:buAutoNum type="arabicPeriod"/>
              <a:defRPr/>
            </a:pPr>
            <a:r>
              <a:rPr lang="en-US" dirty="0"/>
              <a:t>Watertight evidence</a:t>
            </a:r>
          </a:p>
          <a:p>
            <a:pPr marL="385763" indent="-385763">
              <a:buFont typeface="+mj-lt"/>
              <a:buAutoNum type="arabicPeriod"/>
              <a:defRPr/>
            </a:pPr>
            <a:r>
              <a:rPr lang="en-US" dirty="0"/>
              <a:t>Persuasive framing</a:t>
            </a:r>
          </a:p>
          <a:p>
            <a:pPr marL="385763" indent="-385763">
              <a:buFont typeface="+mj-lt"/>
              <a:buAutoNum type="arabicPeriod"/>
              <a:defRPr/>
            </a:pPr>
            <a:r>
              <a:rPr lang="en-US" dirty="0"/>
              <a:t>Circles of consensus: collective vision among developing countries</a:t>
            </a:r>
          </a:p>
          <a:p>
            <a:pPr marL="385763" indent="-385763">
              <a:buFont typeface="+mj-lt"/>
              <a:buAutoNum type="arabicPeriod"/>
              <a:defRPr/>
            </a:pPr>
            <a:r>
              <a:rPr lang="en-US" dirty="0"/>
              <a:t>Broad-based coalition of states integrated with NGO networks</a:t>
            </a:r>
          </a:p>
          <a:p>
            <a:pPr eaLnBrk="1" hangingPunct="1">
              <a:lnSpc>
                <a:spcPct val="90000"/>
              </a:lnSpc>
              <a:buFont typeface="Wingdings" pitchFamily="2" charset="2"/>
              <a:buNone/>
              <a:defRPr/>
            </a:pPr>
            <a:endParaRPr lang="en-US" dirty="0"/>
          </a:p>
          <a:p>
            <a:pPr eaLnBrk="1" hangingPunct="1">
              <a:lnSpc>
                <a:spcPct val="90000"/>
              </a:lnSpc>
              <a:buFont typeface="Wingdings" pitchFamily="2" charset="2"/>
              <a:buNone/>
              <a:defRPr/>
            </a:pPr>
            <a:r>
              <a:rPr lang="en-US" dirty="0"/>
              <a:t>    </a:t>
            </a:r>
          </a:p>
        </p:txBody>
      </p:sp>
      <p:sp>
        <p:nvSpPr>
          <p:cNvPr id="7" name="Rectangle 2">
            <a:extLst>
              <a:ext uri="{FF2B5EF4-FFF2-40B4-BE49-F238E27FC236}">
                <a16:creationId xmlns:a16="http://schemas.microsoft.com/office/drawing/2014/main" id="{3ED42E7B-6ED9-4786-B7D7-86D245B5B042}"/>
              </a:ext>
            </a:extLst>
          </p:cNvPr>
          <p:cNvSpPr>
            <a:spLocks noGrp="1" noRot="1" noChangeArrowheads="1"/>
          </p:cNvSpPr>
          <p:nvPr>
            <p:ph type="title"/>
          </p:nvPr>
        </p:nvSpPr>
        <p:spPr>
          <a:xfrm>
            <a:off x="0" y="332656"/>
            <a:ext cx="9144000" cy="857250"/>
          </a:xfrm>
        </p:spPr>
        <p:txBody>
          <a:bodyPr>
            <a:noAutofit/>
          </a:bodyPr>
          <a:lstStyle/>
          <a:p>
            <a:pPr algn="ctr" eaLnBrk="1" hangingPunct="1">
              <a:defRPr/>
            </a:pPr>
            <a:r>
              <a:rPr lang="en-US" sz="3200" b="1" dirty="0">
                <a:latin typeface="+mn-lt"/>
              </a:rPr>
              <a:t>It can be done: </a:t>
            </a:r>
            <a:br>
              <a:rPr lang="en-US" sz="3200" b="1" dirty="0">
                <a:latin typeface="+mn-lt"/>
              </a:rPr>
            </a:br>
            <a:r>
              <a:rPr lang="en-US" sz="3200" b="1" dirty="0">
                <a:latin typeface="+mn-lt"/>
              </a:rPr>
              <a:t>Doha Declaration on TRIPS and Public Health 2001 </a:t>
            </a:r>
          </a:p>
        </p:txBody>
      </p:sp>
    </p:spTree>
    <p:extLst>
      <p:ext uri="{BB962C8B-B14F-4D97-AF65-F5344CB8AC3E}">
        <p14:creationId xmlns:p14="http://schemas.microsoft.com/office/powerpoint/2010/main" val="91528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2921794" y="2153841"/>
            <a:ext cx="0" cy="369332"/>
          </a:xfrm>
          <a:prstGeom prst="rect">
            <a:avLst/>
          </a:prstGeom>
          <a:noFill/>
          <a:ln w="12700">
            <a:noFill/>
            <a:miter lim="800000"/>
            <a:headEnd/>
            <a:tailEnd/>
          </a:ln>
          <a:effectLst/>
        </p:spPr>
        <p:txBody>
          <a:bodyPr>
            <a:spAutoFit/>
          </a:bodyPr>
          <a:lstStyle/>
          <a:p>
            <a:endParaRPr lang="en-US"/>
          </a:p>
        </p:txBody>
      </p:sp>
      <p:sp>
        <p:nvSpPr>
          <p:cNvPr id="775171" name="Rectangle 3"/>
          <p:cNvSpPr>
            <a:spLocks noChangeArrowheads="1"/>
          </p:cNvSpPr>
          <p:nvPr/>
        </p:nvSpPr>
        <p:spPr bwMode="auto">
          <a:xfrm>
            <a:off x="2921794" y="2153841"/>
            <a:ext cx="0" cy="369332"/>
          </a:xfrm>
          <a:prstGeom prst="rect">
            <a:avLst/>
          </a:prstGeom>
          <a:noFill/>
          <a:ln w="12700">
            <a:noFill/>
            <a:miter lim="800000"/>
            <a:headEnd/>
            <a:tailEnd/>
          </a:ln>
          <a:effectLst/>
        </p:spPr>
        <p:txBody>
          <a:bodyPr>
            <a:spAutoFit/>
          </a:bodyPr>
          <a:lstStyle/>
          <a:p>
            <a:endParaRPr lang="en-US"/>
          </a:p>
        </p:txBody>
      </p:sp>
      <p:sp>
        <p:nvSpPr>
          <p:cNvPr id="7" name="Rectangle 4"/>
          <p:cNvSpPr>
            <a:spLocks noChangeArrowheads="1"/>
          </p:cNvSpPr>
          <p:nvPr/>
        </p:nvSpPr>
        <p:spPr bwMode="auto">
          <a:xfrm>
            <a:off x="179512" y="2153841"/>
            <a:ext cx="8712968" cy="2803922"/>
          </a:xfrm>
          <a:prstGeom prst="rect">
            <a:avLst/>
          </a:prstGeom>
          <a:noFill/>
          <a:ln w="9525">
            <a:noFill/>
            <a:miter lim="800000"/>
            <a:headEnd/>
            <a:tailEnd/>
          </a:ln>
          <a:effectLst/>
        </p:spPr>
        <p:txBody>
          <a:bodyPr/>
          <a:lstStyle/>
          <a:p>
            <a:pPr marL="428625" indent="-428625">
              <a:spcBef>
                <a:spcPct val="20000"/>
              </a:spcBef>
              <a:buFont typeface="Arial" panose="020B0604020202020204" pitchFamily="34" charset="0"/>
              <a:buChar char="•"/>
            </a:pPr>
            <a:r>
              <a:rPr lang="en-AU" sz="3200" dirty="0"/>
              <a:t>Framework Convention on Tobacco Control</a:t>
            </a:r>
          </a:p>
          <a:p>
            <a:pPr marL="428625" indent="-428625">
              <a:spcBef>
                <a:spcPct val="20000"/>
              </a:spcBef>
              <a:buFont typeface="Arial" panose="020B0604020202020204" pitchFamily="34" charset="0"/>
              <a:buChar char="•"/>
            </a:pPr>
            <a:r>
              <a:rPr lang="en-AU" sz="3200" dirty="0"/>
              <a:t>International Health Regulations</a:t>
            </a:r>
            <a:endParaRPr lang="en-GB" sz="3200" dirty="0"/>
          </a:p>
          <a:p>
            <a:pPr marL="428625" indent="-428625">
              <a:spcBef>
                <a:spcPct val="20000"/>
              </a:spcBef>
              <a:buFont typeface="Arial" panose="020B0604020202020204" pitchFamily="34" charset="0"/>
              <a:buChar char="•"/>
            </a:pPr>
            <a:r>
              <a:rPr lang="en-AU" sz="3200" dirty="0"/>
              <a:t>International human rights treaties </a:t>
            </a:r>
          </a:p>
          <a:p>
            <a:pPr marL="428625" indent="-428625">
              <a:spcBef>
                <a:spcPct val="20000"/>
              </a:spcBef>
              <a:buFont typeface="Arial" panose="020B0604020202020204" pitchFamily="34" charset="0"/>
              <a:buChar char="•"/>
            </a:pPr>
            <a:r>
              <a:rPr lang="en-AU" sz="3200" dirty="0"/>
              <a:t>Environmental agreements (UNFCCC)</a:t>
            </a:r>
          </a:p>
          <a:p>
            <a:pPr marL="428625" indent="-428625">
              <a:spcBef>
                <a:spcPct val="20000"/>
              </a:spcBef>
              <a:buFont typeface="Arial" panose="020B0604020202020204" pitchFamily="34" charset="0"/>
              <a:buChar char="•"/>
            </a:pPr>
            <a:r>
              <a:rPr lang="en-AU" sz="3200" dirty="0"/>
              <a:t>Trade treaties</a:t>
            </a:r>
          </a:p>
          <a:p>
            <a:pPr marL="428625" indent="-428625">
              <a:spcBef>
                <a:spcPct val="20000"/>
              </a:spcBef>
              <a:buFont typeface="Arial" panose="020B0604020202020204" pitchFamily="34" charset="0"/>
              <a:buChar char="•"/>
            </a:pPr>
            <a:r>
              <a:rPr lang="en-AU" sz="3200" b="1" dirty="0"/>
              <a:t>Framework Convention on Food systems</a:t>
            </a:r>
          </a:p>
        </p:txBody>
      </p:sp>
      <p:sp>
        <p:nvSpPr>
          <p:cNvPr id="3" name="Rectangle 2"/>
          <p:cNvSpPr/>
          <p:nvPr/>
        </p:nvSpPr>
        <p:spPr>
          <a:xfrm>
            <a:off x="0" y="980728"/>
            <a:ext cx="9144000" cy="646331"/>
          </a:xfrm>
          <a:prstGeom prst="rect">
            <a:avLst/>
          </a:prstGeom>
        </p:spPr>
        <p:txBody>
          <a:bodyPr wrap="square">
            <a:spAutoFit/>
          </a:bodyPr>
          <a:lstStyle/>
          <a:p>
            <a:pPr algn="ctr"/>
            <a:r>
              <a:rPr lang="en-AU" sz="3600" b="1" dirty="0">
                <a:solidFill>
                  <a:srgbClr val="527688"/>
                </a:solidFill>
              </a:rPr>
              <a:t>Using global treaties for the public good</a:t>
            </a:r>
          </a:p>
        </p:txBody>
      </p:sp>
    </p:spTree>
    <p:extLst>
      <p:ext uri="{BB962C8B-B14F-4D97-AF65-F5344CB8AC3E}">
        <p14:creationId xmlns:p14="http://schemas.microsoft.com/office/powerpoint/2010/main" val="30706086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6365" y="2908689"/>
            <a:ext cx="7865706" cy="676339"/>
          </a:xfrm>
          <a:prstGeom prst="rect">
            <a:avLst/>
          </a:prstGeom>
        </p:spPr>
        <p:txBody>
          <a:bodyPr wrap="square">
            <a:spAutoFit/>
          </a:bodyPr>
          <a:lstStyle/>
          <a:p>
            <a:pPr algn="ctr">
              <a:lnSpc>
                <a:spcPct val="115000"/>
              </a:lnSpc>
              <a:spcBef>
                <a:spcPts val="450"/>
              </a:spcBef>
              <a:spcAft>
                <a:spcPts val="450"/>
              </a:spcAft>
            </a:pPr>
            <a:r>
              <a:rPr lang="en-AU" sz="3300" b="1" dirty="0">
                <a:solidFill>
                  <a:schemeClr val="accent6">
                    <a:lumMod val="50000"/>
                  </a:schemeClr>
                </a:solidFill>
              </a:rPr>
              <a:t>Networks of hope</a:t>
            </a:r>
            <a:endParaRPr lang="en-AU" sz="3300" b="1" dirty="0">
              <a:solidFill>
                <a:schemeClr val="accent6">
                  <a:lumMod val="50000"/>
                </a:schemeClr>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0" y="764704"/>
            <a:ext cx="9144000" cy="6090712"/>
          </a:xfrm>
          <a:prstGeom prst="rect">
            <a:avLst/>
          </a:prstGeom>
        </p:spPr>
      </p:pic>
      <p:sp>
        <p:nvSpPr>
          <p:cNvPr id="4" name="Rectangle 3"/>
          <p:cNvSpPr/>
          <p:nvPr/>
        </p:nvSpPr>
        <p:spPr>
          <a:xfrm>
            <a:off x="611560" y="3068"/>
            <a:ext cx="7865706" cy="675249"/>
          </a:xfrm>
          <a:prstGeom prst="rect">
            <a:avLst/>
          </a:prstGeom>
        </p:spPr>
        <p:txBody>
          <a:bodyPr wrap="square">
            <a:spAutoFit/>
          </a:bodyPr>
          <a:lstStyle/>
          <a:p>
            <a:pPr algn="ctr">
              <a:lnSpc>
                <a:spcPct val="115000"/>
              </a:lnSpc>
              <a:spcBef>
                <a:spcPts val="450"/>
              </a:spcBef>
              <a:spcAft>
                <a:spcPts val="450"/>
              </a:spcAft>
            </a:pPr>
            <a:r>
              <a:rPr lang="en-AU" sz="3600" b="1" dirty="0">
                <a:solidFill>
                  <a:schemeClr val="bg1"/>
                </a:solidFill>
              </a:rPr>
              <a:t>Networks of hope</a:t>
            </a:r>
            <a:endParaRPr lang="en-AU" sz="36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698748"/>
            <a:ext cx="8229600" cy="858044"/>
          </a:xfrm>
        </p:spPr>
        <p:txBody>
          <a:bodyPr>
            <a:normAutofit/>
          </a:bodyPr>
          <a:lstStyle/>
          <a:p>
            <a:pPr algn="ctr"/>
            <a:r>
              <a:rPr lang="en-AU" b="1" dirty="0"/>
              <a:t>SSB in Mexico</a:t>
            </a:r>
          </a:p>
        </p:txBody>
      </p:sp>
      <p:sp>
        <p:nvSpPr>
          <p:cNvPr id="21" name="Rectangle 20"/>
          <p:cNvSpPr/>
          <p:nvPr/>
        </p:nvSpPr>
        <p:spPr>
          <a:xfrm>
            <a:off x="0" y="1484784"/>
            <a:ext cx="9144000" cy="4832092"/>
          </a:xfrm>
          <a:prstGeom prst="rect">
            <a:avLst/>
          </a:prstGeom>
        </p:spPr>
        <p:txBody>
          <a:bodyPr wrap="square">
            <a:spAutoFit/>
          </a:bodyPr>
          <a:lstStyle/>
          <a:p>
            <a:r>
              <a:rPr lang="en-US" sz="2800" b="1" dirty="0"/>
              <a:t>Challenge: </a:t>
            </a:r>
            <a:r>
              <a:rPr lang="en-US" sz="2800" dirty="0"/>
              <a:t>Overcoming the power of vested interests.</a:t>
            </a:r>
          </a:p>
          <a:p>
            <a:pPr marL="285750" indent="-285750">
              <a:buFont typeface="Arial" panose="020B0604020202020204" pitchFamily="34" charset="0"/>
              <a:buChar char="•"/>
            </a:pPr>
            <a:endParaRPr lang="en-US" sz="2800" dirty="0"/>
          </a:p>
          <a:p>
            <a:r>
              <a:rPr lang="en-US" sz="2800" b="1" dirty="0"/>
              <a:t>Mobilized civil society networks:</a:t>
            </a:r>
          </a:p>
          <a:p>
            <a:pPr marL="285750" indent="-285750">
              <a:buFont typeface="Arial" panose="020B0604020202020204" pitchFamily="34" charset="0"/>
              <a:buChar char="•"/>
            </a:pPr>
            <a:r>
              <a:rPr lang="en-US" sz="2800" dirty="0"/>
              <a:t>Healthy Food Consortium: a cohesive civil society network effectively campaigned for the SSB tax.</a:t>
            </a:r>
          </a:p>
          <a:p>
            <a:pPr marL="285750" indent="-285750">
              <a:buFont typeface="Arial" panose="020B0604020202020204" pitchFamily="34" charset="0"/>
              <a:buChar char="•"/>
            </a:pPr>
            <a:r>
              <a:rPr lang="en-US" sz="2800" dirty="0"/>
              <a:t>Raise awareness, give voice, generate demand, hold government and other stakeholders accountable.</a:t>
            </a:r>
          </a:p>
          <a:p>
            <a:pPr marL="285750" indent="-285750">
              <a:buFont typeface="Arial" panose="020B0604020202020204" pitchFamily="34" charset="0"/>
              <a:buChar char="•"/>
            </a:pPr>
            <a:endParaRPr lang="en-US" sz="2800" dirty="0"/>
          </a:p>
          <a:p>
            <a:pPr algn="ctr"/>
            <a:r>
              <a:rPr lang="en-US" sz="2800" i="1" dirty="0"/>
              <a:t>Collective vision, multi-pronged communications campaign, direct engagement with policy-makers, policy windows.</a:t>
            </a:r>
            <a:endParaRPr lang="en-AU" sz="2800" i="1" dirty="0"/>
          </a:p>
        </p:txBody>
      </p:sp>
    </p:spTree>
    <p:extLst>
      <p:ext uri="{BB962C8B-B14F-4D97-AF65-F5344CB8AC3E}">
        <p14:creationId xmlns:p14="http://schemas.microsoft.com/office/powerpoint/2010/main" val="206915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3" name="Rectangle 5"/>
          <p:cNvSpPr>
            <a:spLocks noChangeArrowheads="1"/>
          </p:cNvSpPr>
          <p:nvPr/>
        </p:nvSpPr>
        <p:spPr bwMode="auto">
          <a:xfrm>
            <a:off x="1223628" y="1832770"/>
            <a:ext cx="658958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100" i="1" dirty="0"/>
              <a:t>Nodal governance</a:t>
            </a:r>
            <a:endParaRPr lang="en-US" altLang="en-US" i="1" dirty="0"/>
          </a:p>
        </p:txBody>
      </p:sp>
      <p:pic>
        <p:nvPicPr>
          <p:cNvPr id="3" name="Picture 2"/>
          <p:cNvPicPr>
            <a:picLocks noChangeAspect="1"/>
          </p:cNvPicPr>
          <p:nvPr/>
        </p:nvPicPr>
        <p:blipFill>
          <a:blip r:embed="rId3"/>
          <a:stretch>
            <a:fillRect/>
          </a:stretch>
        </p:blipFill>
        <p:spPr>
          <a:xfrm>
            <a:off x="1024927" y="1338823"/>
            <a:ext cx="7104360" cy="4154396"/>
          </a:xfrm>
          <a:prstGeom prst="rect">
            <a:avLst/>
          </a:prstGeom>
        </p:spPr>
      </p:pic>
      <p:sp>
        <p:nvSpPr>
          <p:cNvPr id="2" name="Rectangle 1"/>
          <p:cNvSpPr/>
          <p:nvPr/>
        </p:nvSpPr>
        <p:spPr>
          <a:xfrm>
            <a:off x="70785" y="5361595"/>
            <a:ext cx="9035716" cy="1200329"/>
          </a:xfrm>
          <a:prstGeom prst="rect">
            <a:avLst/>
          </a:prstGeom>
        </p:spPr>
        <p:txBody>
          <a:bodyPr wrap="square">
            <a:spAutoFit/>
          </a:bodyPr>
          <a:lstStyle/>
          <a:p>
            <a:r>
              <a:rPr lang="en-GB" dirty="0">
                <a:ea typeface="Calibri" panose="020F0502020204030204" pitchFamily="34" charset="0"/>
                <a:cs typeface="Times New Roman" panose="02020603050405020304" pitchFamily="18" charset="0"/>
              </a:rPr>
              <a:t>Light blue = UN system; Green = civil society / NGOs; Pink = National governments; Grey = financial institutions; Yellow = Philanthropic organizations; Red = Private industry; Dark blue = Public-private partnerships; White = Research institutes, networks, professional organizations.</a:t>
            </a:r>
            <a:endParaRPr lang="en-AU" dirty="0">
              <a:ea typeface="Calibri" panose="020F0502020204030204" pitchFamily="34" charset="0"/>
              <a:cs typeface="Times New Roman" panose="02020603050405020304" pitchFamily="18" charset="0"/>
            </a:endParaRPr>
          </a:p>
        </p:txBody>
      </p:sp>
      <p:sp>
        <p:nvSpPr>
          <p:cNvPr id="4" name="Rectangle 3"/>
          <p:cNvSpPr/>
          <p:nvPr/>
        </p:nvSpPr>
        <p:spPr>
          <a:xfrm>
            <a:off x="146773" y="854075"/>
            <a:ext cx="8860067" cy="600164"/>
          </a:xfrm>
          <a:prstGeom prst="rect">
            <a:avLst/>
          </a:prstGeom>
        </p:spPr>
        <p:txBody>
          <a:bodyPr wrap="square">
            <a:spAutoFit/>
          </a:bodyPr>
          <a:lstStyle/>
          <a:p>
            <a:pPr algn="ctr"/>
            <a:r>
              <a:rPr lang="en-GB" sz="3200" b="1" dirty="0">
                <a:solidFill>
                  <a:srgbClr val="527688"/>
                </a:solidFill>
                <a:ea typeface="Calibri" panose="020F0502020204030204" pitchFamily="34" charset="0"/>
              </a:rPr>
              <a:t>Enormous potential: global nutrition actors</a:t>
            </a:r>
            <a:endParaRPr lang="en-AU" sz="3200" b="1" dirty="0">
              <a:solidFill>
                <a:srgbClr val="527688"/>
              </a:solidFill>
            </a:endParaRPr>
          </a:p>
        </p:txBody>
      </p:sp>
    </p:spTree>
    <p:extLst>
      <p:ext uri="{BB962C8B-B14F-4D97-AF65-F5344CB8AC3E}">
        <p14:creationId xmlns:p14="http://schemas.microsoft.com/office/powerpoint/2010/main" val="26771446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87013" y="1831243"/>
            <a:ext cx="3550919" cy="1535126"/>
          </a:xfrm>
          <a:prstGeom prst="rect">
            <a:avLst/>
          </a:prstGeom>
        </p:spPr>
      </p:pic>
      <p:sp>
        <p:nvSpPr>
          <p:cNvPr id="5" name="Rectangle 5"/>
          <p:cNvSpPr>
            <a:spLocks noChangeArrowheads="1"/>
          </p:cNvSpPr>
          <p:nvPr/>
        </p:nvSpPr>
        <p:spPr bwMode="auto">
          <a:xfrm>
            <a:off x="1281630" y="1020259"/>
            <a:ext cx="65895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b="1" dirty="0">
                <a:solidFill>
                  <a:srgbClr val="527688"/>
                </a:solidFill>
              </a:rPr>
              <a:t>Networked civil society</a:t>
            </a:r>
          </a:p>
        </p:txBody>
      </p:sp>
      <p:grpSp>
        <p:nvGrpSpPr>
          <p:cNvPr id="3" name="Group 2"/>
          <p:cNvGrpSpPr/>
          <p:nvPr/>
        </p:nvGrpSpPr>
        <p:grpSpPr>
          <a:xfrm>
            <a:off x="1785615" y="3729990"/>
            <a:ext cx="5522689" cy="2363306"/>
            <a:chOff x="2795675" y="2311296"/>
            <a:chExt cx="6741575" cy="3363099"/>
          </a:xfrm>
        </p:grpSpPr>
        <p:sp>
          <p:nvSpPr>
            <p:cNvPr id="2" name="Oval 1"/>
            <p:cNvSpPr/>
            <p:nvPr/>
          </p:nvSpPr>
          <p:spPr>
            <a:xfrm>
              <a:off x="3979045" y="2311296"/>
              <a:ext cx="4453682" cy="1780949"/>
            </a:xfrm>
            <a:prstGeom prst="ellipse">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solidFill>
                    <a:schemeClr val="tx1"/>
                  </a:solidFill>
                </a:rPr>
                <a:t>Rising political consciousness</a:t>
              </a:r>
            </a:p>
          </p:txBody>
        </p:sp>
        <p:sp>
          <p:nvSpPr>
            <p:cNvPr id="6" name="Oval 5"/>
            <p:cNvSpPr/>
            <p:nvPr/>
          </p:nvSpPr>
          <p:spPr>
            <a:xfrm>
              <a:off x="2795675" y="3727662"/>
              <a:ext cx="3685414" cy="1946733"/>
            </a:xfrm>
            <a:prstGeom prst="ellipse">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solidFill>
                    <a:schemeClr val="tx1"/>
                  </a:solidFill>
                </a:rPr>
                <a:t>Collective vision</a:t>
              </a:r>
            </a:p>
          </p:txBody>
        </p:sp>
        <p:sp>
          <p:nvSpPr>
            <p:cNvPr id="7" name="Oval 6"/>
            <p:cNvSpPr/>
            <p:nvPr/>
          </p:nvSpPr>
          <p:spPr>
            <a:xfrm>
              <a:off x="5851836" y="3727662"/>
              <a:ext cx="3685414" cy="1946733"/>
            </a:xfrm>
            <a:prstGeom prst="ellipse">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solidFill>
                    <a:schemeClr val="tx1"/>
                  </a:solidFill>
                </a:rPr>
                <a:t>Holding to account</a:t>
              </a:r>
            </a:p>
          </p:txBody>
        </p:sp>
      </p:grpSp>
      <p:pic>
        <p:nvPicPr>
          <p:cNvPr id="4" name="Picture 3"/>
          <p:cNvPicPr>
            <a:picLocks noChangeAspect="1"/>
          </p:cNvPicPr>
          <p:nvPr/>
        </p:nvPicPr>
        <p:blipFill>
          <a:blip r:embed="rId4"/>
          <a:stretch>
            <a:fillRect/>
          </a:stretch>
        </p:blipFill>
        <p:spPr>
          <a:xfrm>
            <a:off x="6256021" y="1832630"/>
            <a:ext cx="2750819" cy="18897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68" y="1832630"/>
            <a:ext cx="2276952" cy="1889741"/>
          </a:xfrm>
          <a:prstGeom prst="rect">
            <a:avLst/>
          </a:prstGeom>
        </p:spPr>
      </p:pic>
    </p:spTree>
    <p:extLst>
      <p:ext uri="{BB962C8B-B14F-4D97-AF65-F5344CB8AC3E}">
        <p14:creationId xmlns:p14="http://schemas.microsoft.com/office/powerpoint/2010/main" val="27812915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2921794" y="2153841"/>
            <a:ext cx="0" cy="369332"/>
          </a:xfrm>
          <a:prstGeom prst="rect">
            <a:avLst/>
          </a:prstGeom>
          <a:noFill/>
          <a:ln w="12700">
            <a:noFill/>
            <a:miter lim="800000"/>
            <a:headEnd/>
            <a:tailEnd/>
          </a:ln>
          <a:effectLst/>
        </p:spPr>
        <p:txBody>
          <a:bodyPr>
            <a:spAutoFit/>
          </a:bodyPr>
          <a:lstStyle/>
          <a:p>
            <a:endParaRPr lang="en-US"/>
          </a:p>
        </p:txBody>
      </p:sp>
      <p:sp>
        <p:nvSpPr>
          <p:cNvPr id="775171" name="Rectangle 3"/>
          <p:cNvSpPr>
            <a:spLocks noChangeArrowheads="1"/>
          </p:cNvSpPr>
          <p:nvPr/>
        </p:nvSpPr>
        <p:spPr bwMode="auto">
          <a:xfrm>
            <a:off x="2921794" y="2153841"/>
            <a:ext cx="0" cy="369332"/>
          </a:xfrm>
          <a:prstGeom prst="rect">
            <a:avLst/>
          </a:prstGeom>
          <a:noFill/>
          <a:ln w="12700">
            <a:noFill/>
            <a:miter lim="800000"/>
            <a:headEnd/>
            <a:tailEnd/>
          </a:ln>
          <a:effectLst/>
        </p:spPr>
        <p:txBody>
          <a:bodyPr>
            <a:spAutoFit/>
          </a:bodyPr>
          <a:lstStyle/>
          <a:p>
            <a:endParaRPr lang="en-US"/>
          </a:p>
        </p:txBody>
      </p:sp>
      <p:sp>
        <p:nvSpPr>
          <p:cNvPr id="7" name="Rectangle 4"/>
          <p:cNvSpPr>
            <a:spLocks noChangeArrowheads="1"/>
          </p:cNvSpPr>
          <p:nvPr/>
        </p:nvSpPr>
        <p:spPr bwMode="auto">
          <a:xfrm>
            <a:off x="179512" y="2153841"/>
            <a:ext cx="8712968" cy="2803922"/>
          </a:xfrm>
          <a:prstGeom prst="rect">
            <a:avLst/>
          </a:prstGeom>
          <a:noFill/>
          <a:ln w="9525">
            <a:noFill/>
            <a:miter lim="800000"/>
            <a:headEnd/>
            <a:tailEnd/>
          </a:ln>
          <a:effectLst/>
        </p:spPr>
        <p:txBody>
          <a:bodyPr/>
          <a:lstStyle/>
          <a:p>
            <a:pPr marL="428625" indent="-428625">
              <a:spcBef>
                <a:spcPct val="20000"/>
              </a:spcBef>
              <a:buFont typeface="Arial" panose="020B0604020202020204" pitchFamily="34" charset="0"/>
              <a:buChar char="•"/>
            </a:pPr>
            <a:r>
              <a:rPr lang="en-AU" sz="3200" dirty="0"/>
              <a:t>Not at the policy development table</a:t>
            </a:r>
          </a:p>
          <a:p>
            <a:pPr marL="428625" indent="-428625">
              <a:spcBef>
                <a:spcPct val="20000"/>
              </a:spcBef>
              <a:buFont typeface="Arial" panose="020B0604020202020204" pitchFamily="34" charset="0"/>
              <a:buChar char="•"/>
            </a:pPr>
            <a:r>
              <a:rPr lang="en-AU" sz="3200" dirty="0"/>
              <a:t>Rules of engagement  / COI</a:t>
            </a:r>
          </a:p>
          <a:p>
            <a:pPr marL="428625" indent="-428625">
              <a:spcBef>
                <a:spcPct val="20000"/>
              </a:spcBef>
              <a:buFont typeface="Arial" panose="020B0604020202020204" pitchFamily="34" charset="0"/>
              <a:buChar char="•"/>
            </a:pPr>
            <a:r>
              <a:rPr lang="en-AU" sz="3200" dirty="0"/>
              <a:t>Enlightened business models</a:t>
            </a:r>
          </a:p>
        </p:txBody>
      </p:sp>
      <p:sp>
        <p:nvSpPr>
          <p:cNvPr id="3" name="Rectangle 2"/>
          <p:cNvSpPr/>
          <p:nvPr/>
        </p:nvSpPr>
        <p:spPr>
          <a:xfrm>
            <a:off x="0" y="980728"/>
            <a:ext cx="9144000" cy="646331"/>
          </a:xfrm>
          <a:prstGeom prst="rect">
            <a:avLst/>
          </a:prstGeom>
        </p:spPr>
        <p:txBody>
          <a:bodyPr wrap="square">
            <a:spAutoFit/>
          </a:bodyPr>
          <a:lstStyle/>
          <a:p>
            <a:pPr algn="ctr"/>
            <a:r>
              <a:rPr lang="en-AU" sz="3600" b="1" dirty="0">
                <a:solidFill>
                  <a:srgbClr val="527688"/>
                </a:solidFill>
              </a:rPr>
              <a:t>What role for industry?</a:t>
            </a:r>
          </a:p>
        </p:txBody>
      </p:sp>
    </p:spTree>
    <p:extLst>
      <p:ext uri="{BB962C8B-B14F-4D97-AF65-F5344CB8AC3E}">
        <p14:creationId xmlns:p14="http://schemas.microsoft.com/office/powerpoint/2010/main" val="14059795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8313" y="2564904"/>
            <a:ext cx="8229600" cy="1143000"/>
          </a:xfrm>
          <a:prstGeom prst="rect">
            <a:avLst/>
          </a:prstGeom>
        </p:spPr>
        <p:txBody>
          <a:bodyPr/>
          <a:lstStyle>
            <a:lvl1pPr algn="l" rtl="0" eaLnBrk="0" fontAlgn="base" hangingPunct="0">
              <a:spcBef>
                <a:spcPct val="0"/>
              </a:spcBef>
              <a:spcAft>
                <a:spcPct val="0"/>
              </a:spcAft>
              <a:defRPr sz="3600">
                <a:solidFill>
                  <a:srgbClr val="527688"/>
                </a:solidFill>
                <a:latin typeface="+mj-lt"/>
                <a:ea typeface="MS PGothic" panose="020B0600070205080204" pitchFamily="34" charset="-128"/>
                <a:cs typeface="+mj-cs"/>
              </a:defRPr>
            </a:lvl1pPr>
            <a:lvl2pPr algn="l" rtl="0" eaLnBrk="0" fontAlgn="base" hangingPunct="0">
              <a:spcBef>
                <a:spcPct val="0"/>
              </a:spcBef>
              <a:spcAft>
                <a:spcPct val="0"/>
              </a:spcAft>
              <a:defRPr sz="3600">
                <a:solidFill>
                  <a:srgbClr val="527688"/>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600">
                <a:solidFill>
                  <a:srgbClr val="527688"/>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600">
                <a:solidFill>
                  <a:srgbClr val="527688"/>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600">
                <a:solidFill>
                  <a:srgbClr val="527688"/>
                </a:solidFill>
                <a:latin typeface="Arial" charset="0"/>
                <a:ea typeface="MS PGothic" panose="020B0600070205080204" pitchFamily="34" charset="-128"/>
                <a:cs typeface="Arial" charset="0"/>
              </a:defRPr>
            </a:lvl5pPr>
            <a:lvl6pPr marL="457200" algn="l" rtl="0" fontAlgn="base">
              <a:spcBef>
                <a:spcPct val="0"/>
              </a:spcBef>
              <a:spcAft>
                <a:spcPct val="0"/>
              </a:spcAft>
              <a:defRPr sz="3600">
                <a:solidFill>
                  <a:srgbClr val="527688"/>
                </a:solidFill>
                <a:latin typeface="Arial" charset="0"/>
                <a:ea typeface="ＭＳ Ｐゴシック" charset="0"/>
                <a:cs typeface="Arial" charset="0"/>
              </a:defRPr>
            </a:lvl6pPr>
            <a:lvl7pPr marL="914400" algn="l" rtl="0" fontAlgn="base">
              <a:spcBef>
                <a:spcPct val="0"/>
              </a:spcBef>
              <a:spcAft>
                <a:spcPct val="0"/>
              </a:spcAft>
              <a:defRPr sz="3600">
                <a:solidFill>
                  <a:srgbClr val="527688"/>
                </a:solidFill>
                <a:latin typeface="Arial" charset="0"/>
                <a:ea typeface="ＭＳ Ｐゴシック" charset="0"/>
                <a:cs typeface="Arial" charset="0"/>
              </a:defRPr>
            </a:lvl7pPr>
            <a:lvl8pPr marL="1371600" algn="l" rtl="0" fontAlgn="base">
              <a:spcBef>
                <a:spcPct val="0"/>
              </a:spcBef>
              <a:spcAft>
                <a:spcPct val="0"/>
              </a:spcAft>
              <a:defRPr sz="3600">
                <a:solidFill>
                  <a:srgbClr val="527688"/>
                </a:solidFill>
                <a:latin typeface="Arial" charset="0"/>
                <a:ea typeface="ＭＳ Ｐゴシック" charset="0"/>
                <a:cs typeface="Arial" charset="0"/>
              </a:defRPr>
            </a:lvl8pPr>
            <a:lvl9pPr marL="1828800" algn="l" rtl="0" fontAlgn="base">
              <a:spcBef>
                <a:spcPct val="0"/>
              </a:spcBef>
              <a:spcAft>
                <a:spcPct val="0"/>
              </a:spcAft>
              <a:defRPr sz="3600">
                <a:solidFill>
                  <a:srgbClr val="527688"/>
                </a:solidFill>
                <a:latin typeface="Arial" charset="0"/>
                <a:ea typeface="ＭＳ Ｐゴシック" charset="0"/>
                <a:cs typeface="Arial" charset="0"/>
              </a:defRPr>
            </a:lvl9pPr>
          </a:lstStyle>
          <a:p>
            <a:pPr algn="ctr"/>
            <a:r>
              <a:rPr lang="en-AU" sz="4000" b="1" kern="0" dirty="0"/>
              <a:t>Questions?</a:t>
            </a:r>
          </a:p>
          <a:p>
            <a:br>
              <a:rPr lang="en-AU" sz="4000" b="1" kern="0" dirty="0"/>
            </a:br>
            <a:br>
              <a:rPr lang="en-AU" kern="0" dirty="0"/>
            </a:br>
            <a:r>
              <a:rPr lang="en-AU" kern="0" dirty="0">
                <a:solidFill>
                  <a:schemeClr val="tx1"/>
                </a:solidFill>
                <a:hlinkClick r:id="rId3"/>
              </a:rPr>
              <a:t>Sharon.friel@anu.edu.au</a:t>
            </a:r>
            <a:endParaRPr lang="en-AU" kern="0" dirty="0">
              <a:solidFill>
                <a:schemeClr val="tx1"/>
              </a:solidFill>
            </a:endParaRPr>
          </a:p>
          <a:p>
            <a:endParaRPr lang="en-AU" kern="0" dirty="0">
              <a:solidFill>
                <a:schemeClr val="tx1"/>
              </a:solidFill>
            </a:endParaRPr>
          </a:p>
          <a:p>
            <a:r>
              <a:rPr lang="en-AU" kern="0" dirty="0">
                <a:solidFill>
                  <a:schemeClr val="tx1"/>
                </a:solidFill>
              </a:rPr>
              <a:t>@</a:t>
            </a:r>
            <a:r>
              <a:rPr lang="en-AU" kern="0" dirty="0" err="1">
                <a:solidFill>
                  <a:schemeClr val="tx1"/>
                </a:solidFill>
              </a:rPr>
              <a:t>SharonFrielOz</a:t>
            </a:r>
            <a:endParaRPr lang="en-AU" kern="0" dirty="0">
              <a:solidFill>
                <a:schemeClr val="tx1"/>
              </a:solidFill>
            </a:endParaRPr>
          </a:p>
        </p:txBody>
      </p:sp>
    </p:spTree>
    <p:extLst>
      <p:ext uri="{BB962C8B-B14F-4D97-AF65-F5344CB8AC3E}">
        <p14:creationId xmlns:p14="http://schemas.microsoft.com/office/powerpoint/2010/main" val="150305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01587"/>
            <a:ext cx="8554735" cy="4254825"/>
          </a:xfrm>
        </p:spPr>
        <p:txBody>
          <a:bodyPr>
            <a:noAutofit/>
          </a:bodyPr>
          <a:lstStyle/>
          <a:p>
            <a:r>
              <a:rPr lang="en-NZ" sz="2800" dirty="0"/>
              <a:t>The underlying drivers remain unabated. </a:t>
            </a:r>
          </a:p>
          <a:p>
            <a:endParaRPr lang="en-NZ" sz="2800" dirty="0"/>
          </a:p>
          <a:p>
            <a:r>
              <a:rPr lang="en-NZ" sz="2800" dirty="0"/>
              <a:t>Policy Inertia - policy action has been very slow and patchy despite 20 years of headline stories in the media and stacks of reports from WHO and other authoritative bodies. </a:t>
            </a:r>
          </a:p>
          <a:p>
            <a:endParaRPr lang="en-NZ" sz="2800" dirty="0"/>
          </a:p>
          <a:p>
            <a:r>
              <a:rPr lang="en-NZ" sz="2800" dirty="0"/>
              <a:t>Policy silos - obesity has been considered in isolation from other major global challenges, such as undernutrition and climate change, which are facing the exact same policy inertia</a:t>
            </a:r>
          </a:p>
        </p:txBody>
      </p:sp>
    </p:spTree>
    <p:extLst>
      <p:ext uri="{BB962C8B-B14F-4D97-AF65-F5344CB8AC3E}">
        <p14:creationId xmlns:p14="http://schemas.microsoft.com/office/powerpoint/2010/main" val="175960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8" y="773832"/>
            <a:ext cx="8229600" cy="1143000"/>
          </a:xfrm>
        </p:spPr>
        <p:txBody>
          <a:bodyPr/>
          <a:lstStyle/>
          <a:p>
            <a:r>
              <a:rPr lang="en-NZ" b="1" dirty="0"/>
              <a:t>Reasons for policy inertia…</a:t>
            </a:r>
          </a:p>
        </p:txBody>
      </p:sp>
      <p:sp>
        <p:nvSpPr>
          <p:cNvPr id="5" name="Content Placeholder 4"/>
          <p:cNvSpPr>
            <a:spLocks noGrp="1"/>
          </p:cNvSpPr>
          <p:nvPr>
            <p:ph idx="1"/>
          </p:nvPr>
        </p:nvSpPr>
        <p:spPr>
          <a:xfrm>
            <a:off x="476864" y="1955254"/>
            <a:ext cx="8229600" cy="4210050"/>
          </a:xfrm>
        </p:spPr>
        <p:txBody>
          <a:bodyPr/>
          <a:lstStyle/>
          <a:p>
            <a:pPr marL="385763" indent="-385763">
              <a:buFont typeface="+mj-lt"/>
              <a:buAutoNum type="arabicPeriod"/>
            </a:pPr>
            <a:r>
              <a:rPr lang="en-NZ" dirty="0"/>
              <a:t>Industry opposition to governments implementing WHO-recommended policies</a:t>
            </a:r>
          </a:p>
          <a:p>
            <a:pPr lvl="1"/>
            <a:r>
              <a:rPr lang="en-NZ" sz="3200" dirty="0">
                <a:solidFill>
                  <a:srgbClr val="527688"/>
                </a:solidFill>
              </a:rPr>
              <a:t>Transnational sugary drinks companies have been the most prominent sector to undermine government attempts to tackle obesity </a:t>
            </a:r>
          </a:p>
        </p:txBody>
      </p:sp>
    </p:spTree>
    <p:extLst>
      <p:ext uri="{BB962C8B-B14F-4D97-AF65-F5344CB8AC3E}">
        <p14:creationId xmlns:p14="http://schemas.microsoft.com/office/powerpoint/2010/main" val="328542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3832"/>
            <a:ext cx="8229600" cy="1143000"/>
          </a:xfrm>
        </p:spPr>
        <p:txBody>
          <a:bodyPr/>
          <a:lstStyle/>
          <a:p>
            <a:r>
              <a:rPr lang="en-NZ" b="1" dirty="0"/>
              <a:t>Reasons for policy inertia…</a:t>
            </a:r>
          </a:p>
        </p:txBody>
      </p:sp>
      <p:sp>
        <p:nvSpPr>
          <p:cNvPr id="5" name="Content Placeholder 4"/>
          <p:cNvSpPr>
            <a:spLocks noGrp="1"/>
          </p:cNvSpPr>
          <p:nvPr>
            <p:ph idx="1"/>
          </p:nvPr>
        </p:nvSpPr>
        <p:spPr>
          <a:xfrm>
            <a:off x="467032" y="1955254"/>
            <a:ext cx="8229600" cy="4210050"/>
          </a:xfrm>
        </p:spPr>
        <p:txBody>
          <a:bodyPr/>
          <a:lstStyle/>
          <a:p>
            <a:pPr marL="0" indent="0">
              <a:buNone/>
            </a:pPr>
            <a:r>
              <a:rPr lang="en-NZ" dirty="0"/>
              <a:t>2. Governments reluctance to implement regulatory policies</a:t>
            </a:r>
          </a:p>
          <a:p>
            <a:pPr lvl="1"/>
            <a:r>
              <a:rPr lang="en-NZ" sz="3200" dirty="0">
                <a:solidFill>
                  <a:srgbClr val="527688"/>
                </a:solidFill>
              </a:rPr>
              <a:t>Pervasive paradigms that education and market solutions will work</a:t>
            </a:r>
          </a:p>
        </p:txBody>
      </p:sp>
    </p:spTree>
    <p:extLst>
      <p:ext uri="{BB962C8B-B14F-4D97-AF65-F5344CB8AC3E}">
        <p14:creationId xmlns:p14="http://schemas.microsoft.com/office/powerpoint/2010/main" val="177130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102" y="908720"/>
            <a:ext cx="7272808" cy="5400600"/>
            <a:chOff x="899592" y="1196975"/>
            <a:chExt cx="7272808" cy="5112345"/>
          </a:xfrm>
        </p:grpSpPr>
        <p:sp>
          <p:nvSpPr>
            <p:cNvPr id="7172" name="AutoShape 4"/>
            <p:cNvSpPr>
              <a:spLocks noChangeArrowheads="1"/>
            </p:cNvSpPr>
            <p:nvPr/>
          </p:nvSpPr>
          <p:spPr bwMode="auto">
            <a:xfrm>
              <a:off x="899592" y="1196975"/>
              <a:ext cx="7272808" cy="5112345"/>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latin typeface="+mn-lt"/>
              </a:endParaRPr>
            </a:p>
          </p:txBody>
        </p:sp>
        <p:sp>
          <p:nvSpPr>
            <p:cNvPr id="7173" name="Line 5"/>
            <p:cNvSpPr>
              <a:spLocks noChangeShapeType="1"/>
            </p:cNvSpPr>
            <p:nvPr/>
          </p:nvSpPr>
          <p:spPr bwMode="auto">
            <a:xfrm>
              <a:off x="1331640" y="5642084"/>
              <a:ext cx="633670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800">
                <a:latin typeface="+mn-lt"/>
              </a:endParaRPr>
            </a:p>
          </p:txBody>
        </p:sp>
        <p:sp>
          <p:nvSpPr>
            <p:cNvPr id="7174" name="Line 6"/>
            <p:cNvSpPr>
              <a:spLocks noChangeShapeType="1"/>
            </p:cNvSpPr>
            <p:nvPr/>
          </p:nvSpPr>
          <p:spPr bwMode="auto">
            <a:xfrm flipV="1">
              <a:off x="3100310" y="3202638"/>
              <a:ext cx="2839842" cy="10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800">
                <a:latin typeface="+mn-lt"/>
              </a:endParaRPr>
            </a:p>
          </p:txBody>
        </p:sp>
        <p:sp>
          <p:nvSpPr>
            <p:cNvPr id="7175" name="Line 7"/>
            <p:cNvSpPr>
              <a:spLocks noChangeShapeType="1"/>
            </p:cNvSpPr>
            <p:nvPr/>
          </p:nvSpPr>
          <p:spPr bwMode="auto">
            <a:xfrm flipV="1">
              <a:off x="3707905" y="2420887"/>
              <a:ext cx="1656184"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800">
                <a:latin typeface="+mn-lt"/>
              </a:endParaRPr>
            </a:p>
          </p:txBody>
        </p:sp>
        <p:sp>
          <p:nvSpPr>
            <p:cNvPr id="7176" name="Text Box 8"/>
            <p:cNvSpPr txBox="1">
              <a:spLocks noChangeArrowheads="1"/>
            </p:cNvSpPr>
            <p:nvPr/>
          </p:nvSpPr>
          <p:spPr bwMode="auto">
            <a:xfrm>
              <a:off x="2483768" y="4962188"/>
              <a:ext cx="4232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dirty="0">
                  <a:latin typeface="+mn-lt"/>
                </a:rPr>
                <a:t>Market mechanisms</a:t>
              </a:r>
            </a:p>
          </p:txBody>
        </p:sp>
        <p:sp>
          <p:nvSpPr>
            <p:cNvPr id="7177" name="Text Box 9"/>
            <p:cNvSpPr txBox="1">
              <a:spLocks noChangeArrowheads="1"/>
            </p:cNvSpPr>
            <p:nvPr/>
          </p:nvSpPr>
          <p:spPr bwMode="auto">
            <a:xfrm>
              <a:off x="2843808" y="4201924"/>
              <a:ext cx="34568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dirty="0">
                  <a:latin typeface="+mn-lt"/>
                </a:rPr>
                <a:t>Self-regulation </a:t>
              </a:r>
            </a:p>
          </p:txBody>
        </p:sp>
        <p:sp>
          <p:nvSpPr>
            <p:cNvPr id="7178" name="Text Box 10"/>
            <p:cNvSpPr txBox="1">
              <a:spLocks noChangeArrowheads="1"/>
            </p:cNvSpPr>
            <p:nvPr/>
          </p:nvSpPr>
          <p:spPr bwMode="auto">
            <a:xfrm>
              <a:off x="2843808" y="3337828"/>
              <a:ext cx="3421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dirty="0">
                  <a:latin typeface="+mn-lt"/>
                </a:rPr>
                <a:t>Co-regulation</a:t>
              </a:r>
            </a:p>
          </p:txBody>
        </p:sp>
        <p:sp>
          <p:nvSpPr>
            <p:cNvPr id="7179" name="Text Box 11"/>
            <p:cNvSpPr txBox="1">
              <a:spLocks noChangeArrowheads="1"/>
            </p:cNvSpPr>
            <p:nvPr/>
          </p:nvSpPr>
          <p:spPr bwMode="auto">
            <a:xfrm>
              <a:off x="2195736" y="1700808"/>
              <a:ext cx="46889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dirty="0">
                  <a:latin typeface="+mn-lt"/>
                </a:rPr>
                <a:t>Command and control</a:t>
              </a:r>
            </a:p>
          </p:txBody>
        </p:sp>
        <p:sp>
          <p:nvSpPr>
            <p:cNvPr id="7185" name="Line 17"/>
            <p:cNvSpPr>
              <a:spLocks noChangeShapeType="1"/>
            </p:cNvSpPr>
            <p:nvPr/>
          </p:nvSpPr>
          <p:spPr bwMode="auto">
            <a:xfrm flipV="1">
              <a:off x="1907704" y="4890180"/>
              <a:ext cx="518457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800">
                <a:latin typeface="+mn-lt"/>
              </a:endParaRPr>
            </a:p>
          </p:txBody>
        </p:sp>
        <p:sp>
          <p:nvSpPr>
            <p:cNvPr id="7186" name="Rectangle 18"/>
            <p:cNvSpPr>
              <a:spLocks noChangeArrowheads="1"/>
            </p:cNvSpPr>
            <p:nvPr/>
          </p:nvSpPr>
          <p:spPr bwMode="auto">
            <a:xfrm>
              <a:off x="2627784" y="5714092"/>
              <a:ext cx="3827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2800" b="1" dirty="0">
                  <a:latin typeface="+mn-lt"/>
                  <a:cs typeface="Arial" pitchFamily="34" charset="0"/>
                </a:rPr>
                <a:t>Voluntarism</a:t>
              </a:r>
            </a:p>
          </p:txBody>
        </p:sp>
        <p:sp>
          <p:nvSpPr>
            <p:cNvPr id="7188" name="Text Box 20"/>
            <p:cNvSpPr txBox="1">
              <a:spLocks noChangeArrowheads="1"/>
            </p:cNvSpPr>
            <p:nvPr/>
          </p:nvSpPr>
          <p:spPr bwMode="auto">
            <a:xfrm>
              <a:off x="2612261" y="2545740"/>
              <a:ext cx="38240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2800" b="1" dirty="0">
                  <a:latin typeface="+mn-lt"/>
                </a:rPr>
                <a:t>Meta-regulation</a:t>
              </a:r>
            </a:p>
          </p:txBody>
        </p:sp>
        <p:sp>
          <p:nvSpPr>
            <p:cNvPr id="7189" name="Line 21"/>
            <p:cNvSpPr>
              <a:spLocks noChangeShapeType="1"/>
            </p:cNvSpPr>
            <p:nvPr/>
          </p:nvSpPr>
          <p:spPr bwMode="auto">
            <a:xfrm flipV="1">
              <a:off x="2513736" y="4036888"/>
              <a:ext cx="4074488" cy="1071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2800">
                <a:latin typeface="+mn-lt"/>
              </a:endParaRPr>
            </a:p>
          </p:txBody>
        </p:sp>
      </p:grpSp>
      <p:sp>
        <p:nvSpPr>
          <p:cNvPr id="2" name="Rectangle 1"/>
          <p:cNvSpPr/>
          <p:nvPr/>
        </p:nvSpPr>
        <p:spPr>
          <a:xfrm>
            <a:off x="-47705" y="6546830"/>
            <a:ext cx="9300225" cy="338554"/>
          </a:xfrm>
          <a:prstGeom prst="rect">
            <a:avLst/>
          </a:prstGeom>
        </p:spPr>
        <p:txBody>
          <a:bodyPr wrap="square">
            <a:spAutoFit/>
          </a:bodyPr>
          <a:lstStyle/>
          <a:p>
            <a:r>
              <a:rPr lang="en-AU" sz="1600" dirty="0"/>
              <a:t>Ayres &amp; Braithwaite 1992 “</a:t>
            </a:r>
            <a:r>
              <a:rPr lang="en-US" sz="1600" dirty="0"/>
              <a:t>Responsive Regulation: Transcending the Deregulation Debate</a:t>
            </a:r>
            <a:r>
              <a:rPr lang="en-AU" sz="1600" dirty="0"/>
              <a:t>” OUP</a:t>
            </a:r>
            <a:endParaRPr lang="en-US" sz="1600" dirty="0"/>
          </a:p>
        </p:txBody>
      </p:sp>
    </p:spTree>
    <p:extLst>
      <p:ext uri="{BB962C8B-B14F-4D97-AF65-F5344CB8AC3E}">
        <p14:creationId xmlns:p14="http://schemas.microsoft.com/office/powerpoint/2010/main" val="206227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3832"/>
            <a:ext cx="8229600" cy="1143000"/>
          </a:xfrm>
        </p:spPr>
        <p:txBody>
          <a:bodyPr/>
          <a:lstStyle/>
          <a:p>
            <a:r>
              <a:rPr lang="en-NZ" b="1" dirty="0"/>
              <a:t>Reasons for policy inertia…</a:t>
            </a:r>
          </a:p>
        </p:txBody>
      </p:sp>
      <p:sp>
        <p:nvSpPr>
          <p:cNvPr id="5" name="Content Placeholder 4"/>
          <p:cNvSpPr>
            <a:spLocks noGrp="1"/>
          </p:cNvSpPr>
          <p:nvPr>
            <p:ph idx="1"/>
          </p:nvPr>
        </p:nvSpPr>
        <p:spPr>
          <a:xfrm>
            <a:off x="467032" y="1883246"/>
            <a:ext cx="8229600" cy="4210050"/>
          </a:xfrm>
        </p:spPr>
        <p:txBody>
          <a:bodyPr/>
          <a:lstStyle/>
          <a:p>
            <a:pPr marL="0" indent="0">
              <a:buNone/>
            </a:pPr>
            <a:r>
              <a:rPr lang="en-NZ" dirty="0"/>
              <a:t>2. Governments reluctance to implement regulatory policies</a:t>
            </a:r>
          </a:p>
          <a:p>
            <a:pPr lvl="1"/>
            <a:r>
              <a:rPr lang="en-NZ" sz="3200" dirty="0">
                <a:solidFill>
                  <a:srgbClr val="94B0BE"/>
                </a:solidFill>
              </a:rPr>
              <a:t>Pervasive paradigms that education and market solutions will work</a:t>
            </a:r>
          </a:p>
          <a:p>
            <a:pPr lvl="1"/>
            <a:r>
              <a:rPr lang="en-NZ" sz="3200" dirty="0">
                <a:solidFill>
                  <a:srgbClr val="527688"/>
                </a:solidFill>
              </a:rPr>
              <a:t>‘Regulatory Chill’ – fear of the battle ahead if a policy is proposed</a:t>
            </a:r>
          </a:p>
          <a:p>
            <a:pPr lvl="1"/>
            <a:r>
              <a:rPr lang="en-NZ" sz="3200" dirty="0">
                <a:solidFill>
                  <a:srgbClr val="527688"/>
                </a:solidFill>
              </a:rPr>
              <a:t>Corrupt governments, susceptibility to industry lobbying, competing agendas</a:t>
            </a:r>
          </a:p>
        </p:txBody>
      </p:sp>
    </p:spTree>
    <p:extLst>
      <p:ext uri="{BB962C8B-B14F-4D97-AF65-F5344CB8AC3E}">
        <p14:creationId xmlns:p14="http://schemas.microsoft.com/office/powerpoint/2010/main" val="6064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3832"/>
            <a:ext cx="8229600" cy="1143000"/>
          </a:xfrm>
        </p:spPr>
        <p:txBody>
          <a:bodyPr/>
          <a:lstStyle/>
          <a:p>
            <a:r>
              <a:rPr lang="en-NZ" b="1" dirty="0"/>
              <a:t>Reasons for policy inertia…</a:t>
            </a:r>
          </a:p>
        </p:txBody>
      </p:sp>
      <p:sp>
        <p:nvSpPr>
          <p:cNvPr id="5" name="Content Placeholder 4"/>
          <p:cNvSpPr>
            <a:spLocks noGrp="1"/>
          </p:cNvSpPr>
          <p:nvPr>
            <p:ph idx="1"/>
          </p:nvPr>
        </p:nvSpPr>
        <p:spPr>
          <a:xfrm>
            <a:off x="457200" y="2027262"/>
            <a:ext cx="8229600" cy="4210050"/>
          </a:xfrm>
        </p:spPr>
        <p:txBody>
          <a:bodyPr/>
          <a:lstStyle/>
          <a:p>
            <a:pPr marL="0" indent="0">
              <a:buNone/>
            </a:pPr>
            <a:r>
              <a:rPr lang="en-NZ" dirty="0"/>
              <a:t>3. Lack of demand for government action from civil society and the public </a:t>
            </a:r>
          </a:p>
          <a:p>
            <a:pPr lvl="1"/>
            <a:r>
              <a:rPr lang="en-NZ" sz="3200" dirty="0">
                <a:solidFill>
                  <a:srgbClr val="527688"/>
                </a:solidFill>
              </a:rPr>
              <a:t>There is usually majority public support for policies but it is a quiet support</a:t>
            </a:r>
          </a:p>
        </p:txBody>
      </p:sp>
    </p:spTree>
    <p:extLst>
      <p:ext uri="{BB962C8B-B14F-4D97-AF65-F5344CB8AC3E}">
        <p14:creationId xmlns:p14="http://schemas.microsoft.com/office/powerpoint/2010/main" val="989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A53A66-5C5B-4762-AF3C-7941531A4AD5}"/>
              </a:ext>
            </a:extLst>
          </p:cNvPr>
          <p:cNvSpPr>
            <a:spLocks noGrp="1"/>
          </p:cNvSpPr>
          <p:nvPr>
            <p:ph type="title"/>
          </p:nvPr>
        </p:nvSpPr>
        <p:spPr>
          <a:xfrm>
            <a:off x="539552" y="2780928"/>
            <a:ext cx="8229600" cy="1143000"/>
          </a:xfrm>
        </p:spPr>
        <p:txBody>
          <a:bodyPr/>
          <a:lstStyle/>
          <a:p>
            <a:pPr algn="ctr"/>
            <a:r>
              <a:rPr lang="en-NZ" sz="4000" b="1" dirty="0"/>
              <a:t>Activating the policy asks…</a:t>
            </a:r>
          </a:p>
        </p:txBody>
      </p:sp>
    </p:spTree>
    <p:extLst>
      <p:ext uri="{BB962C8B-B14F-4D97-AF65-F5344CB8AC3E}">
        <p14:creationId xmlns:p14="http://schemas.microsoft.com/office/powerpoint/2010/main" val="156547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FCD494-4860-418D-9005-DC84474BC20D}"/>
              </a:ext>
            </a:extLst>
          </p:cNvPr>
          <p:cNvPicPr>
            <a:picLocks noChangeAspect="1"/>
          </p:cNvPicPr>
          <p:nvPr/>
        </p:nvPicPr>
        <p:blipFill>
          <a:blip r:embed="rId3"/>
          <a:stretch>
            <a:fillRect/>
          </a:stretch>
        </p:blipFill>
        <p:spPr>
          <a:xfrm>
            <a:off x="755576" y="85830"/>
            <a:ext cx="7730828" cy="6772169"/>
          </a:xfrm>
          <a:prstGeom prst="rect">
            <a:avLst/>
          </a:prstGeom>
        </p:spPr>
      </p:pic>
    </p:spTree>
    <p:extLst>
      <p:ext uri="{BB962C8B-B14F-4D97-AF65-F5344CB8AC3E}">
        <p14:creationId xmlns:p14="http://schemas.microsoft.com/office/powerpoint/2010/main" val="3042417764"/>
      </p:ext>
    </p:extLst>
  </p:cSld>
  <p:clrMapOvr>
    <a:masterClrMapping/>
  </p:clrMapOvr>
</p:sld>
</file>

<file path=ppt/theme/theme1.xml><?xml version="1.0" encoding="utf-8"?>
<a:theme xmlns:a="http://schemas.openxmlformats.org/drawingml/2006/main" name="ANUPowerpointTemplate2010">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ANUPowerpointTemplate2010</Template>
  <TotalTime>2974</TotalTime>
  <Words>3105</Words>
  <Application>Microsoft Office PowerPoint</Application>
  <PresentationFormat>On-screen Show (4:3)</PresentationFormat>
  <Paragraphs>162</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vt:lpstr>
      <vt:lpstr>Wingdings</vt:lpstr>
      <vt:lpstr>ANUPowerpointTemplate2010</vt:lpstr>
      <vt:lpstr>PowerPoint Presentation</vt:lpstr>
      <vt:lpstr>PowerPoint Presentation</vt:lpstr>
      <vt:lpstr>Reasons for policy inertia…</vt:lpstr>
      <vt:lpstr>Reasons for policy inertia…</vt:lpstr>
      <vt:lpstr>PowerPoint Presentation</vt:lpstr>
      <vt:lpstr>Reasons for policy inertia…</vt:lpstr>
      <vt:lpstr>Reasons for policy inertia…</vt:lpstr>
      <vt:lpstr>Activating the policy asks…</vt:lpstr>
      <vt:lpstr>PowerPoint Presentation</vt:lpstr>
      <vt:lpstr>PowerPoint Presentation</vt:lpstr>
      <vt:lpstr>PowerPoint Presentation</vt:lpstr>
      <vt:lpstr>It can be done:  Doha Declaration on TRIPS and Public Health 2001 </vt:lpstr>
      <vt:lpstr>PowerPoint Presentation</vt:lpstr>
      <vt:lpstr>PowerPoint Presentation</vt:lpstr>
      <vt:lpstr>SSB in Mexico</vt:lpstr>
      <vt:lpstr>PowerPoint Presentation</vt:lpstr>
      <vt:lpstr>PowerPoint Presentation</vt:lpstr>
      <vt:lpstr>PowerPoint Presentation</vt:lpstr>
      <vt:lpstr>PowerPoint Presentation</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u4031391</dc:creator>
  <cp:lastModifiedBy>Matthew</cp:lastModifiedBy>
  <cp:revision>159</cp:revision>
  <dcterms:created xsi:type="dcterms:W3CDTF">2010-10-19T05:25:31Z</dcterms:created>
  <dcterms:modified xsi:type="dcterms:W3CDTF">2023-01-24T12:29:05Z</dcterms:modified>
</cp:coreProperties>
</file>